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0"/>
  </p:notesMasterIdLst>
  <p:handoutMasterIdLst>
    <p:handoutMasterId r:id="rId31"/>
  </p:handoutMasterIdLst>
  <p:sldIdLst>
    <p:sldId id="256" r:id="rId5"/>
    <p:sldId id="711" r:id="rId6"/>
    <p:sldId id="712" r:id="rId7"/>
    <p:sldId id="715" r:id="rId8"/>
    <p:sldId id="716" r:id="rId9"/>
    <p:sldId id="767" r:id="rId10"/>
    <p:sldId id="774" r:id="rId11"/>
    <p:sldId id="775" r:id="rId12"/>
    <p:sldId id="777" r:id="rId13"/>
    <p:sldId id="780" r:id="rId14"/>
    <p:sldId id="781" r:id="rId15"/>
    <p:sldId id="782" r:id="rId16"/>
    <p:sldId id="784" r:id="rId17"/>
    <p:sldId id="783" r:id="rId18"/>
    <p:sldId id="785" r:id="rId19"/>
    <p:sldId id="786" r:id="rId20"/>
    <p:sldId id="779" r:id="rId21"/>
    <p:sldId id="789" r:id="rId22"/>
    <p:sldId id="792" r:id="rId23"/>
    <p:sldId id="788" r:id="rId24"/>
    <p:sldId id="790" r:id="rId25"/>
    <p:sldId id="787" r:id="rId26"/>
    <p:sldId id="778" r:id="rId27"/>
    <p:sldId id="776" r:id="rId28"/>
    <p:sldId id="791" r:id="rId29"/>
  </p:sldIdLst>
  <p:sldSz cx="9144000" cy="6858000" type="screen4x3"/>
  <p:notesSz cx="9928225" cy="6797675"/>
  <p:custDataLst>
    <p:tags r:id="rId3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56" d="100"/>
          <a:sy n="56" d="100"/>
        </p:scale>
        <p:origin x="72" y="46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20/07/2017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7/20/2017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237709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236421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2119157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955486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905540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3614516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6675820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71153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503384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966597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8945180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9108112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554442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9087528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8601790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7061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582216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8848748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slide" Target="../slides/slide9.xml"/><Relationship Id="rId1" Type="http://schemas.openxmlformats.org/officeDocument/2006/relationships/slideMaster" Target="../slideMasters/slideMaster1.xml"/><Relationship Id="rId5" Type="http://schemas.openxmlformats.org/officeDocument/2006/relationships/slide" Target="../slides/slide23.xml"/><Relationship Id="rId4" Type="http://schemas.openxmlformats.org/officeDocument/2006/relationships/slide" Target="../slides/slide2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 action="ppaction://noaction"/>
          </p:cNvPr>
          <p:cNvSpPr/>
          <p:nvPr userDrawn="1"/>
        </p:nvSpPr>
        <p:spPr>
          <a:xfrm>
            <a:off x="7672650" y="620688"/>
            <a:ext cx="100811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2" action="ppaction://hlinksldjump"/>
          </p:cNvPr>
          <p:cNvSpPr/>
          <p:nvPr userDrawn="1"/>
        </p:nvSpPr>
        <p:spPr>
          <a:xfrm>
            <a:off x="217476" y="620688"/>
            <a:ext cx="17622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P1</a:t>
            </a:r>
            <a:r>
              <a:rPr lang="en-GB" sz="1000" b="1" baseline="0" dirty="0" smtClean="0">
                <a:latin typeface="Arial" panose="020B0604020202020204" pitchFamily="34" charset="0"/>
                <a:cs typeface="Arial" panose="020B0604020202020204" pitchFamily="34" charset="0"/>
              </a:rPr>
              <a:t> – Purpose of Accounting</a:t>
            </a:r>
            <a:endParaRPr lang="en-GB" sz="1000" b="1" dirty="0">
              <a:latin typeface="Arial" panose="020B0604020202020204" pitchFamily="34" charset="0"/>
              <a:cs typeface="Arial" panose="020B0604020202020204" pitchFamily="34" charset="0"/>
            </a:endParaRPr>
          </a:p>
        </p:txBody>
      </p:sp>
      <p:sp>
        <p:nvSpPr>
          <p:cNvPr id="37" name="Round Same Side Corner Rectangle 36">
            <a:hlinkClick r:id="rId3" action="ppaction://hlinksldjump"/>
          </p:cNvPr>
          <p:cNvSpPr/>
          <p:nvPr userDrawn="1"/>
        </p:nvSpPr>
        <p:spPr>
          <a:xfrm>
            <a:off x="2051720" y="620688"/>
            <a:ext cx="172819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P2 – Users of Accounting</a:t>
            </a:r>
            <a:endParaRPr lang="en-GB" sz="1000" b="1" dirty="0">
              <a:latin typeface="Arial" panose="020B0604020202020204" pitchFamily="34" charset="0"/>
              <a:cs typeface="Arial" panose="020B0604020202020204" pitchFamily="34" charset="0"/>
            </a:endParaRPr>
          </a:p>
        </p:txBody>
      </p:sp>
      <p:sp>
        <p:nvSpPr>
          <p:cNvPr id="10" name="Round Same Side Corner Rectangle 9">
            <a:hlinkClick r:id="rId4" action="ppaction://hlinksldjump"/>
          </p:cNvPr>
          <p:cNvSpPr/>
          <p:nvPr userDrawn="1"/>
        </p:nvSpPr>
        <p:spPr>
          <a:xfrm>
            <a:off x="3851920" y="620688"/>
            <a:ext cx="2020530" cy="357190"/>
          </a:xfrm>
          <a:prstGeom prst="round2SameRect">
            <a:avLst/>
          </a:prstGeom>
          <a:gradFill>
            <a:gsLst>
              <a:gs pos="0">
                <a:srgbClr val="C00000"/>
              </a:gs>
              <a:gs pos="50000">
                <a:srgbClr val="FF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00" b="1" dirty="0" smtClean="0">
                <a:latin typeface="Arial" panose="020B0604020202020204" pitchFamily="34" charset="0"/>
                <a:cs typeface="Arial" panose="020B0604020202020204" pitchFamily="34" charset="0"/>
              </a:rPr>
              <a:t>M1 – Ownership Requirements </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5" action="ppaction://hlinksldjump"/>
          </p:cNvPr>
          <p:cNvSpPr/>
          <p:nvPr userDrawn="1"/>
        </p:nvSpPr>
        <p:spPr>
          <a:xfrm>
            <a:off x="5944458" y="620688"/>
            <a:ext cx="1656184"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00" b="1" dirty="0" smtClean="0">
                <a:latin typeface="Arial" panose="020B0604020202020204" pitchFamily="34" charset="0"/>
                <a:cs typeface="Arial" panose="020B0604020202020204" pitchFamily="34" charset="0"/>
              </a:rPr>
              <a:t>D1 – Accounting Concepts </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LO1 - Understand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Why Businesses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Keep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Accurate Accounts</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11 – Accounting Concepts</a:t>
            </a:r>
            <a:br>
              <a:rPr lang="en-GB" sz="3400" b="1" dirty="0" smtClean="0"/>
            </a:br>
            <a:r>
              <a:rPr lang="en-GB" sz="3200" b="1" dirty="0">
                <a:solidFill>
                  <a:schemeClr val="tx1">
                    <a:lumMod val="50000"/>
                    <a:lumOff val="50000"/>
                  </a:schemeClr>
                </a:solidFill>
              </a:rPr>
              <a:t>2016</a:t>
            </a:r>
            <a:r>
              <a:rPr lang="en-GB" sz="3200" b="1" dirty="0" smtClean="0">
                <a:solidFill>
                  <a:schemeClr val="tx1">
                    <a:lumMod val="50000"/>
                    <a:lumOff val="50000"/>
                  </a:schemeClr>
                </a:solidFill>
              </a:rPr>
              <a:t> </a:t>
            </a:r>
            <a:r>
              <a:rPr lang="en-GB" sz="3200" b="1" dirty="0">
                <a:solidFill>
                  <a:schemeClr val="tx1">
                    <a:lumMod val="50000"/>
                    <a:lumOff val="50000"/>
                  </a:schemeClr>
                </a:solidFill>
              </a:rPr>
              <a:t>Specification - H/507/8158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627320849"/>
              </p:ext>
            </p:extLst>
          </p:nvPr>
        </p:nvGraphicFramePr>
        <p:xfrm>
          <a:off x="7164288" y="1052736"/>
          <a:ext cx="1656184" cy="5572120"/>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look after the money in your house.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Is there a bank in your town still, is there a need for one.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governments get involved in business, surely people do the right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big can accounting companies get if it is just numbers.</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323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IE" sz="1500" dirty="0" smtClean="0"/>
              <a:t>Generally Accounting is to keep track of all the incoming and outgoing money from a business in order to:</a:t>
            </a:r>
          </a:p>
          <a:p>
            <a:pPr marL="360363" indent="-360363">
              <a:buClr>
                <a:srgbClr val="00B050"/>
              </a:buClr>
              <a:buFont typeface="Wingdings 3" panose="05040102010807070707" pitchFamily="18" charset="2"/>
              <a:buChar char=""/>
            </a:pPr>
            <a:r>
              <a:rPr lang="en-GB" sz="1500" b="1" dirty="0" smtClean="0"/>
              <a:t>Provide </a:t>
            </a:r>
            <a:r>
              <a:rPr lang="en-GB" sz="1500" b="1" dirty="0"/>
              <a:t>information </a:t>
            </a:r>
            <a:r>
              <a:rPr lang="en-GB" sz="1500" dirty="0" smtClean="0"/>
              <a:t>– Information needs to be given to the manager, boss, about what money there is, where it is, how easy it is to get hold of it, what was spent and what is due so that decisions such as capital purchases can be made. Information needs to be provided to the government for tax purposes and to make sure there are no wrong doings. Information needs to be provided to the finance department to guarantee an easy flow of cash.</a:t>
            </a:r>
            <a:endParaRPr lang="en-GB" sz="1500" dirty="0"/>
          </a:p>
          <a:p>
            <a:pPr marL="360363" indent="-360363">
              <a:buClr>
                <a:srgbClr val="00B050"/>
              </a:buClr>
              <a:buFont typeface="Wingdings 3" panose="05040102010807070707" pitchFamily="18" charset="2"/>
              <a:buChar char=""/>
            </a:pPr>
            <a:r>
              <a:rPr lang="en-US" sz="1500" b="1" dirty="0" smtClean="0"/>
              <a:t>To </a:t>
            </a:r>
            <a:r>
              <a:rPr lang="en-US" sz="1500" b="1" dirty="0"/>
              <a:t>record transactions </a:t>
            </a:r>
            <a:r>
              <a:rPr lang="en-US" sz="1500" dirty="0" smtClean="0"/>
              <a:t>- Source documents for accounting have to be kept, from receipts and chits to sales invoices and delivery notes. These are all marked off against the books so there is an accurate account of where the money is being spent so that decisions can be made.</a:t>
            </a:r>
          </a:p>
          <a:p>
            <a:pPr marL="360363" indent="-360363">
              <a:buClr>
                <a:srgbClr val="00B050"/>
              </a:buClr>
              <a:buFont typeface="Wingdings 3" panose="05040102010807070707" pitchFamily="18" charset="2"/>
              <a:buChar char=""/>
            </a:pPr>
            <a:r>
              <a:rPr lang="en-US" sz="1500" dirty="0" smtClean="0"/>
              <a:t>Accounts such as transactions are added to the accounts books, called ledgers. These are </a:t>
            </a:r>
            <a:r>
              <a:rPr lang="en-US" sz="1500" dirty="0"/>
              <a:t>a company's set of numbered accounts for its accounting </a:t>
            </a:r>
            <a:r>
              <a:rPr lang="en-US" sz="1500" dirty="0" smtClean="0"/>
              <a:t>records, providing </a:t>
            </a:r>
            <a:r>
              <a:rPr lang="en-US" sz="1500" dirty="0"/>
              <a:t>a complete record of financial transactions over the life of the </a:t>
            </a:r>
            <a:r>
              <a:rPr lang="en-US" sz="1500" dirty="0" smtClean="0"/>
              <a:t>company, used to </a:t>
            </a:r>
            <a:r>
              <a:rPr lang="en-US" sz="1500" dirty="0"/>
              <a:t>prepare financial statements </a:t>
            </a:r>
            <a:r>
              <a:rPr lang="en-US" sz="1500" dirty="0" smtClean="0"/>
              <a:t>and </a:t>
            </a:r>
            <a:r>
              <a:rPr lang="en-US" sz="1500" dirty="0"/>
              <a:t>accounts for assets, liabilities, owners' equity, revenues and expenses.</a:t>
            </a:r>
          </a:p>
          <a:p>
            <a:pPr marL="360363" indent="-360363">
              <a:buClr>
                <a:srgbClr val="00B050"/>
              </a:buClr>
              <a:buFont typeface="Wingdings 3" panose="05040102010807070707" pitchFamily="18" charset="2"/>
              <a:buChar char=""/>
            </a:pPr>
            <a:r>
              <a:rPr lang="en-US" sz="1500" dirty="0" smtClean="0"/>
              <a:t>Using </a:t>
            </a:r>
            <a:r>
              <a:rPr lang="en-US" sz="1500" dirty="0"/>
              <a:t>a general ledger is part of a system used by accountants to create the firm’s financial statements. Transactions are posted to the general ledger accounts, and the accountant generates a trial balance, a report listing all the accounts and each account’s balance. The trial balance is adjusted by posting additional entries, and the adjusted trial balance is used to generate the financial statements</a:t>
            </a:r>
            <a:r>
              <a:rPr lang="en-US" sz="1500" dirty="0" smtClean="0"/>
              <a:t>.</a:t>
            </a:r>
            <a:endParaRPr lang="en-US" sz="15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Purposes </a:t>
            </a:r>
            <a:r>
              <a:rPr lang="en-US" sz="3200" dirty="0"/>
              <a:t>of </a:t>
            </a:r>
            <a:r>
              <a:rPr lang="en-US" sz="3200" dirty="0" smtClean="0"/>
              <a:t>Accounting</a:t>
            </a:r>
            <a:endParaRPr lang="en-US" sz="3200" dirty="0"/>
          </a:p>
        </p:txBody>
      </p:sp>
    </p:spTree>
    <p:extLst>
      <p:ext uri="{BB962C8B-B14F-4D97-AF65-F5344CB8AC3E}">
        <p14:creationId xmlns:p14="http://schemas.microsoft.com/office/powerpoint/2010/main" val="272785229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576521581"/>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09255"/>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460" b="1" dirty="0" smtClean="0"/>
              <a:t>Double entry bookkeeping </a:t>
            </a:r>
            <a:r>
              <a:rPr lang="en-US" sz="1460" dirty="0" smtClean="0"/>
              <a:t>- A general ledger is used by businesses that employ the double-entry bookkeeping method, which means that each financial transaction affects at least two general ledger accounts and each entry has a debit and a credit transaction.</a:t>
            </a:r>
          </a:p>
          <a:p>
            <a:pPr marL="360363" indent="-360363">
              <a:buClr>
                <a:srgbClr val="00B050"/>
              </a:buClr>
              <a:buFont typeface="Wingdings 3" panose="05040102010807070707" pitchFamily="18" charset="2"/>
              <a:buChar char=""/>
            </a:pPr>
            <a:r>
              <a:rPr lang="en-US" sz="1460" dirty="0" smtClean="0"/>
              <a:t>Double-entry transactions are posted in two columns, with debit postings on the left and credit entries on the right, and the total of all debit and credit entries must balance. If a client pays a £200 invoice, for example, the cash account is increased with a £200 debit and the accountant credits £200 to accounts receivable. The amount posted as debits and credits are equal. double entry bookkeeping, ledgers) </a:t>
            </a:r>
          </a:p>
          <a:p>
            <a:pPr marL="360363" indent="-360363">
              <a:buClr>
                <a:srgbClr val="00B050"/>
              </a:buClr>
              <a:buFont typeface="Wingdings 3" panose="05040102010807070707" pitchFamily="18" charset="2"/>
              <a:buChar char=""/>
            </a:pPr>
            <a:r>
              <a:rPr lang="en-GB" sz="1460" b="1" dirty="0" smtClean="0"/>
              <a:t>To </a:t>
            </a:r>
            <a:r>
              <a:rPr lang="en-GB" sz="1460" b="1" dirty="0"/>
              <a:t>monitor </a:t>
            </a:r>
            <a:r>
              <a:rPr lang="en-GB" sz="1460" b="1" dirty="0" smtClean="0"/>
              <a:t>performance</a:t>
            </a:r>
            <a:r>
              <a:rPr lang="en-GB" sz="1460" dirty="0" smtClean="0"/>
              <a:t> – accounting is used to track how well or not a company is doing, monitoring sales, orders, cost of goods bought etc. This information can be used for purposes such as: </a:t>
            </a:r>
            <a:endParaRPr lang="en-GB" sz="1460" dirty="0"/>
          </a:p>
          <a:p>
            <a:pPr marL="811213" indent="-285750">
              <a:buClr>
                <a:srgbClr val="00B050"/>
              </a:buClr>
              <a:buFont typeface="Courier New" panose="02070309020205020404" pitchFamily="49" charset="0"/>
              <a:buChar char="o"/>
            </a:pPr>
            <a:r>
              <a:rPr lang="en-GB" sz="1460" b="1" dirty="0" smtClean="0"/>
              <a:t>Forecasts</a:t>
            </a:r>
            <a:r>
              <a:rPr lang="en-GB" sz="1460" dirty="0" smtClean="0"/>
              <a:t> – Knowing what might happen next and making arrangements, such as borrowing money, paying back loans, reducing overheads etc.</a:t>
            </a:r>
            <a:endParaRPr lang="en-GB" sz="1460" dirty="0"/>
          </a:p>
          <a:p>
            <a:pPr marL="811213" indent="-285750">
              <a:buClr>
                <a:srgbClr val="00B050"/>
              </a:buClr>
              <a:buFont typeface="Courier New" panose="02070309020205020404" pitchFamily="49" charset="0"/>
              <a:buChar char="o"/>
            </a:pPr>
            <a:r>
              <a:rPr lang="en-GB" sz="1460" b="1" dirty="0" smtClean="0"/>
              <a:t>Budgets</a:t>
            </a:r>
            <a:r>
              <a:rPr lang="en-GB" sz="1460" dirty="0" smtClean="0"/>
              <a:t> – They are used to limit the amount of money being spent on items such as capital purchases in departments when there is a cash flow shortfall, or using forecasts to decide when purchases can be increased. A reign on spending can benefit a company, specifically when sales are not regular, seasonal. Monitoring through the ledgers  and accounts limits the risk of failure.</a:t>
            </a:r>
          </a:p>
          <a:p>
            <a:pPr marL="285750" indent="-285750">
              <a:buClr>
                <a:srgbClr val="00B050"/>
              </a:buClr>
              <a:buFont typeface="Wingdings 3" panose="05040102010807070707" pitchFamily="18" charset="2"/>
              <a:buChar char=""/>
            </a:pPr>
            <a:r>
              <a:rPr lang="en-GB" sz="1460" b="1" dirty="0" smtClean="0">
                <a:solidFill>
                  <a:srgbClr val="FF0000"/>
                </a:solidFill>
              </a:rPr>
              <a:t>P1.1 – Task 01 – </a:t>
            </a:r>
            <a:r>
              <a:rPr lang="en-GB" sz="1460" dirty="0" smtClean="0">
                <a:solidFill>
                  <a:srgbClr val="FF0000"/>
                </a:solidFill>
              </a:rPr>
              <a:t>Describe the purpose of Accounting and using examples from Northern Car Repairs, describe the need to use Double Entry Bookkeeping and Monitor Performance using accounting terms.</a:t>
            </a:r>
            <a:endParaRPr lang="en-GB" sz="146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Purposes </a:t>
            </a:r>
            <a:r>
              <a:rPr lang="en-US" sz="3200" dirty="0"/>
              <a:t>of </a:t>
            </a:r>
            <a:r>
              <a:rPr lang="en-US" sz="3200" dirty="0" smtClean="0"/>
              <a:t>Accounting</a:t>
            </a:r>
            <a:endParaRPr lang="en-US" sz="3200" dirty="0"/>
          </a:p>
        </p:txBody>
      </p:sp>
    </p:spTree>
    <p:extLst>
      <p:ext uri="{BB962C8B-B14F-4D97-AF65-F5344CB8AC3E}">
        <p14:creationId xmlns:p14="http://schemas.microsoft.com/office/powerpoint/2010/main" val="190731252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846143816"/>
              </p:ext>
            </p:extLst>
          </p:nvPr>
        </p:nvGraphicFramePr>
        <p:xfrm>
          <a:off x="7164288" y="1052736"/>
          <a:ext cx="1656184" cy="5572120"/>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look after the money in your house.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Is there a bank in your town still, is there a need for one.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governments get involved in business, surely people do the right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big can accounting companies get if it is just numbers.</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84775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70" b="1" dirty="0" smtClean="0"/>
              <a:t>To </a:t>
            </a:r>
            <a:r>
              <a:rPr lang="en-US" sz="1670" b="1" dirty="0"/>
              <a:t>manage business </a:t>
            </a:r>
            <a:r>
              <a:rPr lang="en-US" sz="1670" b="1" dirty="0" smtClean="0"/>
              <a:t>performance </a:t>
            </a:r>
            <a:r>
              <a:rPr lang="en-US" sz="1670" dirty="0" smtClean="0"/>
              <a:t>– Without accounting there is no record of last year, how the company has done, what sales were compared to stock and a register of stock loss against wages etc. These are all business functions that should be tracked and compared to in order to improve business functionality. Other examples include:</a:t>
            </a:r>
            <a:endParaRPr lang="en-US" sz="1670" dirty="0"/>
          </a:p>
          <a:p>
            <a:pPr marL="631825" indent="-285750">
              <a:buClr>
                <a:srgbClr val="00B050"/>
              </a:buClr>
              <a:buFont typeface="Courier New" panose="02070309020205020404" pitchFamily="49" charset="0"/>
              <a:buChar char="o"/>
            </a:pPr>
            <a:r>
              <a:rPr lang="en-GB" sz="1670" b="1" dirty="0" smtClean="0"/>
              <a:t>Decision </a:t>
            </a:r>
            <a:r>
              <a:rPr lang="en-GB" sz="1670" b="1" dirty="0"/>
              <a:t>making </a:t>
            </a:r>
            <a:r>
              <a:rPr lang="en-GB" sz="1670" dirty="0" smtClean="0"/>
              <a:t>– You need information for decisions to be appropriate, and accounting give accurate information. For instance if Jonathan tracked last years sales against last years stick count and found there was a £200 discrepancy, and that discrepancy increased, then it can be presumed that someone from last year who is still here is stealing. That can lead to narrowing the problem, to finding a working solution. Similarly, sales vales, stock values, delivery times and credit terms can all benefit from accounting precision in order to make viable decisions.</a:t>
            </a:r>
            <a:endParaRPr lang="en-GB" sz="1670" dirty="0"/>
          </a:p>
          <a:p>
            <a:pPr marL="631825" indent="-285750">
              <a:buClr>
                <a:srgbClr val="00B050"/>
              </a:buClr>
              <a:buFont typeface="Courier New" panose="02070309020205020404" pitchFamily="49" charset="0"/>
              <a:buChar char="o"/>
            </a:pPr>
            <a:r>
              <a:rPr lang="en-GB" sz="1670" b="1" dirty="0" smtClean="0"/>
              <a:t>Target </a:t>
            </a:r>
            <a:r>
              <a:rPr lang="en-GB" sz="1670" b="1" dirty="0"/>
              <a:t>setting </a:t>
            </a:r>
            <a:r>
              <a:rPr lang="en-GB" sz="1670" dirty="0" smtClean="0"/>
              <a:t>– With accounting information figures can be compared, target objectives for improvement can be set on specific or measurable terms. For instance sales of £2,000 in one moth, £2,400 in the second could set a target of £2,800 in the third. With accounting these previous figures can be used to set a realistic goal.</a:t>
            </a:r>
            <a:endParaRPr lang="en-GB" sz="167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Purposes </a:t>
            </a:r>
            <a:r>
              <a:rPr lang="en-US" sz="3200" dirty="0"/>
              <a:t>of </a:t>
            </a:r>
            <a:r>
              <a:rPr lang="en-US" sz="3200" dirty="0" smtClean="0"/>
              <a:t>Accounting</a:t>
            </a:r>
            <a:endParaRPr lang="en-US" sz="3200" dirty="0"/>
          </a:p>
        </p:txBody>
      </p:sp>
    </p:spTree>
    <p:extLst>
      <p:ext uri="{BB962C8B-B14F-4D97-AF65-F5344CB8AC3E}">
        <p14:creationId xmlns:p14="http://schemas.microsoft.com/office/powerpoint/2010/main" val="339787187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70692356"/>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8614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00" b="1" dirty="0" smtClean="0"/>
              <a:t>To </a:t>
            </a:r>
            <a:r>
              <a:rPr lang="en-US" sz="1700" b="1" dirty="0"/>
              <a:t>measure business performance </a:t>
            </a:r>
            <a:r>
              <a:rPr lang="en-US" sz="1700" b="1" dirty="0" smtClean="0"/>
              <a:t>– </a:t>
            </a:r>
            <a:r>
              <a:rPr lang="en-US" sz="1700" dirty="0" smtClean="0"/>
              <a:t>Accounting returns and measurements of previous months can benefit a manager or owner in measuring how well the company is doing. A company with good cash flow and banked funds can be considered to be doing well. This can be measured in three ways:</a:t>
            </a:r>
          </a:p>
          <a:p>
            <a:pPr marL="631825" indent="-285750">
              <a:buClr>
                <a:srgbClr val="00B050"/>
              </a:buClr>
              <a:buFont typeface="Arial" panose="020B0604020202020204" pitchFamily="34" charset="0"/>
              <a:buChar char="•"/>
            </a:pPr>
            <a:r>
              <a:rPr lang="en-US" sz="1700" b="1" dirty="0" smtClean="0"/>
              <a:t>Liquidity</a:t>
            </a:r>
            <a:r>
              <a:rPr lang="en-US" sz="1700" dirty="0" smtClean="0"/>
              <a:t> </a:t>
            </a:r>
            <a:r>
              <a:rPr lang="en-US" sz="1700" dirty="0"/>
              <a:t>- </a:t>
            </a:r>
            <a:r>
              <a:rPr lang="en-US" sz="1700" dirty="0" smtClean="0"/>
              <a:t>For a </a:t>
            </a:r>
            <a:r>
              <a:rPr lang="en-US" sz="1700" dirty="0"/>
              <a:t>company, accounting liquidity is a measure of their ability to pay off debts as they come due, that is, to have access to their money when they need it. </a:t>
            </a:r>
            <a:r>
              <a:rPr lang="en-US" sz="1700" dirty="0" smtClean="0"/>
              <a:t>For Northern Car Repairs, their assets </a:t>
            </a:r>
            <a:r>
              <a:rPr lang="en-US" sz="1700" dirty="0"/>
              <a:t>are relatively illiquid, and would probably not be worth their full </a:t>
            </a:r>
            <a:r>
              <a:rPr lang="en-US" sz="1700" dirty="0" smtClean="0"/>
              <a:t>value. </a:t>
            </a:r>
            <a:r>
              <a:rPr lang="en-US" sz="1700" dirty="0"/>
              <a:t>In practical terms, assessing accounting liquidity means comparing liquid assets to current liabilities, or financial obligations that come due within one year</a:t>
            </a:r>
            <a:r>
              <a:rPr lang="en-US" sz="1700" dirty="0" smtClean="0"/>
              <a:t>.</a:t>
            </a:r>
          </a:p>
          <a:p>
            <a:pPr marL="631825" indent="-285750">
              <a:buClr>
                <a:srgbClr val="00B050"/>
              </a:buClr>
              <a:buFont typeface="Arial" panose="020B0604020202020204" pitchFamily="34" charset="0"/>
              <a:buChar char="•"/>
            </a:pPr>
            <a:r>
              <a:rPr lang="en-US" sz="1700" b="1" dirty="0" smtClean="0"/>
              <a:t>Profitability</a:t>
            </a:r>
            <a:r>
              <a:rPr lang="en-US" sz="1700" dirty="0" smtClean="0"/>
              <a:t> </a:t>
            </a:r>
            <a:r>
              <a:rPr lang="en-US" sz="1700" dirty="0"/>
              <a:t>- Profitability is the ability of a business to earn a profit. A profit is what is left of the revenue a business generates after it pays all expenses directly related to the generation of the revenue, such as producing a product, and other expenses related to the conduct of the business activities.</a:t>
            </a:r>
            <a:endParaRPr lang="en-US" sz="1700" dirty="0" smtClean="0"/>
          </a:p>
          <a:p>
            <a:pPr marL="631825" indent="-285750">
              <a:buClr>
                <a:srgbClr val="00B050"/>
              </a:buClr>
              <a:buFont typeface="Arial" panose="020B0604020202020204" pitchFamily="34" charset="0"/>
              <a:buChar char="•"/>
            </a:pPr>
            <a:r>
              <a:rPr lang="en-US" sz="1700" b="1" dirty="0" smtClean="0"/>
              <a:t>Efficiency</a:t>
            </a:r>
            <a:r>
              <a:rPr lang="en-US" sz="1700" dirty="0" smtClean="0"/>
              <a:t> – This is the </a:t>
            </a:r>
            <a:r>
              <a:rPr lang="en-US" sz="1700" dirty="0"/>
              <a:t>comparison of what is actually produced or performed with what can be achieved with the same consumption of resources (money, time, labor, etc.). It is an important factor in determination of productivity</a:t>
            </a:r>
            <a:r>
              <a:rPr lang="en-US" sz="1700" dirty="0" smtClean="0"/>
              <a:t>.</a:t>
            </a:r>
            <a:endParaRPr lang="en-US" sz="170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  - The Purposes </a:t>
            </a:r>
            <a:r>
              <a:rPr lang="en-US" sz="3200" dirty="0"/>
              <a:t>of </a:t>
            </a:r>
            <a:r>
              <a:rPr lang="en-US" sz="3200" dirty="0" smtClean="0"/>
              <a:t>Accounting</a:t>
            </a:r>
            <a:endParaRPr lang="en-US" sz="3200" dirty="0"/>
          </a:p>
        </p:txBody>
      </p:sp>
    </p:spTree>
    <p:extLst>
      <p:ext uri="{BB962C8B-B14F-4D97-AF65-F5344CB8AC3E}">
        <p14:creationId xmlns:p14="http://schemas.microsoft.com/office/powerpoint/2010/main" val="3928665508"/>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792239573"/>
              </p:ext>
            </p:extLst>
          </p:nvPr>
        </p:nvGraphicFramePr>
        <p:xfrm>
          <a:off x="7164288" y="1052736"/>
          <a:ext cx="1656184" cy="5572120"/>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look after the money in your house.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Is there a bank in your town still, is there a need for one.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governments get involved in business, surely people do the right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big can accounting companies get if it is just numbers.</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47700"/>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900" b="1" dirty="0" smtClean="0"/>
              <a:t>To </a:t>
            </a:r>
            <a:r>
              <a:rPr lang="en-US" sz="1900" b="1" dirty="0"/>
              <a:t>communicate internally and externally </a:t>
            </a:r>
            <a:r>
              <a:rPr lang="en-US" sz="1900" dirty="0" smtClean="0"/>
              <a:t>– Accounting and the management of the money is bloodline of any company, it is the language your suppliers speak in externally, it is the control of finances that pays the wages, covers the bills. It allows communication internally and externally to be valued and more precise.</a:t>
            </a:r>
            <a:endParaRPr lang="en-US" sz="1900" dirty="0"/>
          </a:p>
          <a:p>
            <a:pPr marL="360363" indent="-360363">
              <a:buClr>
                <a:srgbClr val="00B050"/>
              </a:buClr>
              <a:buFont typeface="Wingdings 3" panose="05040102010807070707" pitchFamily="18" charset="2"/>
              <a:buChar char=""/>
            </a:pPr>
            <a:r>
              <a:rPr lang="en-US" sz="1900" dirty="0" smtClean="0"/>
              <a:t>When something needs paying for then accounting is called, when plans for management need to go through, then accounting is called in to clarify finances.</a:t>
            </a:r>
          </a:p>
          <a:p>
            <a:pPr marL="360363" indent="-360363">
              <a:buClr>
                <a:srgbClr val="00B050"/>
              </a:buClr>
              <a:buFont typeface="Wingdings 3" panose="05040102010807070707" pitchFamily="18" charset="2"/>
              <a:buChar char=""/>
            </a:pPr>
            <a:r>
              <a:rPr lang="en-US" sz="1900" dirty="0" smtClean="0"/>
              <a:t>Look at your school and the accounts department. There will be several people in there who are responsible for individual parts of the schools financing, and there is probably someone outside the school responsible for the larger side of the accounting tasks like the company accounts</a:t>
            </a:r>
            <a:r>
              <a:rPr lang="en-US" sz="1900" dirty="0"/>
              <a:t>, funding, dealing with the bank and </a:t>
            </a:r>
            <a:r>
              <a:rPr lang="en-US" sz="1900" dirty="0" smtClean="0"/>
              <a:t> </a:t>
            </a:r>
          </a:p>
          <a:p>
            <a:pPr marL="360363" indent="-360363">
              <a:buClr>
                <a:srgbClr val="00B050"/>
              </a:buClr>
              <a:buFont typeface="Wingdings 3" panose="05040102010807070707" pitchFamily="18" charset="2"/>
              <a:buChar char=""/>
            </a:pPr>
            <a:r>
              <a:rPr lang="en-GB" sz="1900" b="1" dirty="0" smtClean="0">
                <a:solidFill>
                  <a:srgbClr val="FF0000"/>
                </a:solidFill>
              </a:rPr>
              <a:t>P1.2 </a:t>
            </a:r>
            <a:r>
              <a:rPr lang="en-GB" sz="1900" b="1" dirty="0">
                <a:solidFill>
                  <a:srgbClr val="FF0000"/>
                </a:solidFill>
              </a:rPr>
              <a:t>– Task </a:t>
            </a:r>
            <a:r>
              <a:rPr lang="en-GB" sz="1900" b="1" dirty="0" smtClean="0">
                <a:solidFill>
                  <a:srgbClr val="FF0000"/>
                </a:solidFill>
              </a:rPr>
              <a:t>02 </a:t>
            </a:r>
            <a:r>
              <a:rPr lang="en-GB" sz="1900" b="1" dirty="0">
                <a:solidFill>
                  <a:srgbClr val="FF0000"/>
                </a:solidFill>
              </a:rPr>
              <a:t>– </a:t>
            </a:r>
            <a:r>
              <a:rPr lang="en-GB" sz="1900" dirty="0">
                <a:solidFill>
                  <a:srgbClr val="FF0000"/>
                </a:solidFill>
              </a:rPr>
              <a:t>Describe </a:t>
            </a:r>
            <a:r>
              <a:rPr lang="en-GB" sz="1900" dirty="0" smtClean="0">
                <a:solidFill>
                  <a:srgbClr val="FF0000"/>
                </a:solidFill>
              </a:rPr>
              <a:t>using </a:t>
            </a:r>
            <a:r>
              <a:rPr lang="en-GB" sz="1900" dirty="0">
                <a:solidFill>
                  <a:srgbClr val="FF0000"/>
                </a:solidFill>
              </a:rPr>
              <a:t>examples from Northern Car Repairs, </a:t>
            </a:r>
            <a:r>
              <a:rPr lang="en-GB" sz="1900" dirty="0" smtClean="0">
                <a:solidFill>
                  <a:srgbClr val="FF0000"/>
                </a:solidFill>
              </a:rPr>
              <a:t>how Managing and Measuring Business Performance, and Communicating can benefit from keeping accurate Business Accounts.</a:t>
            </a:r>
            <a:endParaRPr lang="en-GB" sz="19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  - The Purposes </a:t>
            </a:r>
            <a:r>
              <a:rPr lang="en-US" sz="3200" dirty="0"/>
              <a:t>of </a:t>
            </a:r>
            <a:r>
              <a:rPr lang="en-US" sz="3200" dirty="0" smtClean="0"/>
              <a:t>Accounting</a:t>
            </a:r>
            <a:endParaRPr lang="en-US" sz="3200" dirty="0"/>
          </a:p>
        </p:txBody>
      </p:sp>
    </p:spTree>
    <p:extLst>
      <p:ext uri="{BB962C8B-B14F-4D97-AF65-F5344CB8AC3E}">
        <p14:creationId xmlns:p14="http://schemas.microsoft.com/office/powerpoint/2010/main" val="4004965086"/>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35531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900" dirty="0" smtClean="0"/>
              <a:t>There are Users </a:t>
            </a:r>
            <a:r>
              <a:rPr lang="en-US" sz="1900" dirty="0"/>
              <a:t>of accounting information (stakeholders</a:t>
            </a:r>
            <a:r>
              <a:rPr lang="en-US" sz="1900" dirty="0" smtClean="0"/>
              <a:t>) that each have a different purpose of looking at, accessing and adding to the day by day accounting transactions processes. These include:</a:t>
            </a:r>
            <a:endParaRPr lang="en-US" sz="1900" dirty="0"/>
          </a:p>
          <a:p>
            <a:pPr marL="631825" indent="-285750">
              <a:buClr>
                <a:srgbClr val="00B050"/>
              </a:buClr>
              <a:buFont typeface="Courier New" panose="02070309020205020404" pitchFamily="49" charset="0"/>
              <a:buChar char="o"/>
            </a:pPr>
            <a:r>
              <a:rPr lang="en-US" sz="1900" b="1" dirty="0" smtClean="0"/>
              <a:t>Internal </a:t>
            </a:r>
            <a:r>
              <a:rPr lang="en-US" sz="1900" b="1" dirty="0"/>
              <a:t>users  </a:t>
            </a:r>
            <a:r>
              <a:rPr lang="en-US" sz="1900" dirty="0" smtClean="0"/>
              <a:t>- People within the company who need it for day to day tasks </a:t>
            </a:r>
            <a:r>
              <a:rPr lang="en-US" sz="1900" dirty="0"/>
              <a:t>like paying bills, ordering goods</a:t>
            </a:r>
            <a:endParaRPr lang="en-US" sz="1900" dirty="0" smtClean="0"/>
          </a:p>
          <a:p>
            <a:pPr marL="901700" lvl="1" indent="-285750">
              <a:buClr>
                <a:srgbClr val="00B050"/>
              </a:buClr>
              <a:buFont typeface="Courier New" panose="02070309020205020404" pitchFamily="49" charset="0"/>
              <a:buChar char="o"/>
            </a:pPr>
            <a:r>
              <a:rPr lang="en-US" sz="1900" b="1" dirty="0" smtClean="0"/>
              <a:t>Management</a:t>
            </a:r>
            <a:r>
              <a:rPr lang="en-US" sz="1900" dirty="0" smtClean="0"/>
              <a:t> – they will need to use it for cash flow, making decisions, consolidating plans and progress. For example, there is no point carrying out an expansion of the cash flow within the company is bad, suppliers will not get paid and will change more. They also need it for decision making purposes.</a:t>
            </a:r>
          </a:p>
          <a:p>
            <a:pPr marL="901700" lvl="1" indent="-285750">
              <a:buClr>
                <a:srgbClr val="00B050"/>
              </a:buClr>
              <a:buFont typeface="Courier New" panose="02070309020205020404" pitchFamily="49" charset="0"/>
              <a:buChar char="o"/>
            </a:pPr>
            <a:r>
              <a:rPr lang="en-US" sz="1900" b="1" dirty="0" smtClean="0"/>
              <a:t>Employees</a:t>
            </a:r>
            <a:r>
              <a:rPr lang="en-US" sz="1900" dirty="0" smtClean="0"/>
              <a:t> – They will need accounting to pay for things, deliveries, rentals, planning for capital and non capital purchases like school Head of Department will need to know the budget to pay for books and this comes from the accounting budget given to management.</a:t>
            </a:r>
          </a:p>
          <a:p>
            <a:pPr marL="901700" lvl="1" indent="-285750">
              <a:buClr>
                <a:srgbClr val="00B050"/>
              </a:buClr>
              <a:buFont typeface="Courier New" panose="02070309020205020404" pitchFamily="49" charset="0"/>
              <a:buChar char="o"/>
            </a:pPr>
            <a:r>
              <a:rPr lang="en-US" sz="1900" b="1" dirty="0" smtClean="0"/>
              <a:t>Owners</a:t>
            </a:r>
            <a:r>
              <a:rPr lang="en-US" sz="1900" dirty="0" smtClean="0"/>
              <a:t> – They will need accounting to keep track of the money in order to make the bigger decisions like expansion, or paying off loans. Accounting information gives a current standing of the cash within a company, the worth and owners need to know this.</a:t>
            </a:r>
            <a:endParaRPr lang="en-US" sz="190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P2.1  </a:t>
            </a:r>
            <a:r>
              <a:rPr lang="en-US" sz="3600" dirty="0"/>
              <a:t>- Users of </a:t>
            </a:r>
            <a:r>
              <a:rPr lang="en-US" sz="3600" dirty="0" smtClean="0"/>
              <a:t>Accounting Information</a:t>
            </a:r>
            <a:endParaRPr lang="en-US" sz="3600" dirty="0"/>
          </a:p>
        </p:txBody>
      </p:sp>
    </p:spTree>
    <p:extLst>
      <p:ext uri="{BB962C8B-B14F-4D97-AF65-F5344CB8AC3E}">
        <p14:creationId xmlns:p14="http://schemas.microsoft.com/office/powerpoint/2010/main" val="1956284531"/>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285750" indent="-285750">
              <a:buClr>
                <a:srgbClr val="00B050"/>
              </a:buClr>
              <a:buFont typeface="Courier New" panose="02070309020205020404" pitchFamily="49" charset="0"/>
              <a:buChar char="o"/>
            </a:pPr>
            <a:r>
              <a:rPr lang="en-US" sz="1500" b="1" dirty="0" smtClean="0"/>
              <a:t>External </a:t>
            </a:r>
            <a:r>
              <a:rPr lang="en-US" sz="1500" b="1" dirty="0"/>
              <a:t>users </a:t>
            </a:r>
            <a:r>
              <a:rPr lang="en-US" sz="1500" dirty="0" smtClean="0"/>
              <a:t>– those outside the company who have a vested interest in </a:t>
            </a:r>
            <a:r>
              <a:rPr lang="en-US" sz="1500" dirty="0"/>
              <a:t>the future of the company, and their own business. E.g.</a:t>
            </a:r>
            <a:endParaRPr lang="en-US" sz="1500" dirty="0" smtClean="0"/>
          </a:p>
          <a:p>
            <a:pPr marL="631825" lvl="1" indent="-285750" defTabSz="901700">
              <a:buClr>
                <a:srgbClr val="00B050"/>
              </a:buClr>
              <a:buFont typeface="Courier New" panose="02070309020205020404" pitchFamily="49" charset="0"/>
              <a:buChar char="o"/>
            </a:pPr>
            <a:r>
              <a:rPr lang="en-US" sz="1500" b="1" dirty="0" smtClean="0"/>
              <a:t>Investors</a:t>
            </a:r>
            <a:r>
              <a:rPr lang="en-US" sz="1500" dirty="0" smtClean="0"/>
              <a:t> – Accounting books tell the truth abut how much the company is worth, was worth and possibly will be worth. Investors look at the books to value this, if there is a cash flow problem, the company may be failing, if there is a surplus then investing may not be necessary. </a:t>
            </a:r>
          </a:p>
          <a:p>
            <a:pPr marL="631825" lvl="1" indent="-285750" defTabSz="901700">
              <a:buClr>
                <a:srgbClr val="00B050"/>
              </a:buClr>
              <a:buFont typeface="Courier New" panose="02070309020205020404" pitchFamily="49" charset="0"/>
              <a:buChar char="o"/>
            </a:pPr>
            <a:r>
              <a:rPr lang="en-US" sz="1500" b="1" dirty="0" smtClean="0"/>
              <a:t>Customers</a:t>
            </a:r>
            <a:r>
              <a:rPr lang="en-US" sz="1500" dirty="0" smtClean="0"/>
              <a:t> – They need to know if the company Is failing, specifically customers who have warranties on goods purchased from the company. Secondly poor cash flow and lack of money causes non-profitable shops to close, this decision will have an effect on the customers as they will have to go elsewhere. </a:t>
            </a:r>
          </a:p>
          <a:p>
            <a:pPr marL="631825" lvl="1" indent="-285750" defTabSz="901700">
              <a:buClr>
                <a:srgbClr val="00B050"/>
              </a:buClr>
              <a:buFont typeface="Courier New" panose="02070309020205020404" pitchFamily="49" charset="0"/>
              <a:buChar char="o"/>
            </a:pPr>
            <a:r>
              <a:rPr lang="en-US" sz="1500" b="1" dirty="0" smtClean="0"/>
              <a:t>Lenders</a:t>
            </a:r>
            <a:r>
              <a:rPr lang="en-US" sz="1500" dirty="0" smtClean="0"/>
              <a:t> – Like investors except lenders want their money back, with interest. The state of a company, learned through the cash books and ledgers, is an indication of when they might be liable to get their money back, or not. As long as the interest is not high, companies are often loathe during lean times to pay back lenders.</a:t>
            </a:r>
          </a:p>
          <a:p>
            <a:pPr marL="631825" lvl="1" indent="-285750" defTabSz="901700">
              <a:buClr>
                <a:srgbClr val="00B050"/>
              </a:buClr>
              <a:buFont typeface="Courier New" panose="02070309020205020404" pitchFamily="49" charset="0"/>
              <a:buChar char="o"/>
            </a:pPr>
            <a:r>
              <a:rPr lang="en-US" sz="1500" b="1" dirty="0" smtClean="0"/>
              <a:t>Suppliers</a:t>
            </a:r>
            <a:r>
              <a:rPr lang="en-US" sz="1500" dirty="0" smtClean="0"/>
              <a:t> – Accounting books are useful in  calculating when there will be money and suppliers need to know this in order to get paid. This is specially true in the building trade when companies building often hold back on paying until the house is sold, suppliers have to wait for payment. If the ledgers show that there is a serious cash flo</a:t>
            </a:r>
            <a:r>
              <a:rPr lang="en-US" sz="1500" dirty="0"/>
              <a:t>w</a:t>
            </a:r>
            <a:r>
              <a:rPr lang="en-US" sz="1500" dirty="0" smtClean="0"/>
              <a:t> problem or that the asking price will make it difficult to sell, then the supplied goods will be late paying for.</a:t>
            </a:r>
          </a:p>
          <a:p>
            <a:pPr marL="285750" lvl="1" indent="-285750" defTabSz="901700">
              <a:buClr>
                <a:srgbClr val="00B050"/>
              </a:buClr>
              <a:buFont typeface="Wingdings 3" panose="05040102010807070707" pitchFamily="18" charset="2"/>
              <a:buChar char=""/>
            </a:pPr>
            <a:r>
              <a:rPr lang="en-US" sz="1500" b="1" dirty="0" smtClean="0">
                <a:solidFill>
                  <a:srgbClr val="FF0000"/>
                </a:solidFill>
              </a:rPr>
              <a:t>P2.1 </a:t>
            </a:r>
            <a:r>
              <a:rPr lang="en-US" sz="1500" b="1" dirty="0">
                <a:solidFill>
                  <a:srgbClr val="FF0000"/>
                </a:solidFill>
              </a:rPr>
              <a:t>– Task </a:t>
            </a:r>
            <a:r>
              <a:rPr lang="en-US" sz="1500" b="1" dirty="0" smtClean="0">
                <a:solidFill>
                  <a:srgbClr val="FF0000"/>
                </a:solidFill>
              </a:rPr>
              <a:t>03 </a:t>
            </a:r>
            <a:r>
              <a:rPr lang="en-US" sz="1500" dirty="0">
                <a:solidFill>
                  <a:srgbClr val="FF0000"/>
                </a:solidFill>
              </a:rPr>
              <a:t>– Describe using examples from Northern Car Repairs, </a:t>
            </a:r>
            <a:r>
              <a:rPr lang="en-US" sz="1500" dirty="0" smtClean="0">
                <a:solidFill>
                  <a:srgbClr val="FF0000"/>
                </a:solidFill>
              </a:rPr>
              <a:t>the value of good accounting is to Internal and External Stakeholders and Users of the Accounts.</a:t>
            </a:r>
          </a:p>
          <a:p>
            <a:pPr marL="285750" lvl="1" indent="-285750" defTabSz="901700">
              <a:buClr>
                <a:srgbClr val="00B050"/>
              </a:buClr>
              <a:buFont typeface="Wingdings 3" panose="05040102010807070707" pitchFamily="18" charset="2"/>
              <a:buChar char=""/>
            </a:pPr>
            <a:r>
              <a:rPr lang="en-US" sz="1500" b="1" dirty="0" smtClean="0">
                <a:solidFill>
                  <a:srgbClr val="FF0000"/>
                </a:solidFill>
              </a:rPr>
              <a:t>P2.2 – Task 04 - </a:t>
            </a:r>
            <a:r>
              <a:rPr lang="en-US" sz="1500" dirty="0" smtClean="0">
                <a:solidFill>
                  <a:srgbClr val="FF0000"/>
                </a:solidFill>
              </a:rPr>
              <a:t>Choose 3 specific stakeholders </a:t>
            </a:r>
            <a:r>
              <a:rPr lang="en-US" sz="1500" dirty="0">
                <a:solidFill>
                  <a:srgbClr val="FF0000"/>
                </a:solidFill>
              </a:rPr>
              <a:t>within </a:t>
            </a:r>
            <a:r>
              <a:rPr lang="en-US" sz="1500" dirty="0" smtClean="0">
                <a:solidFill>
                  <a:srgbClr val="FF0000"/>
                </a:solidFill>
              </a:rPr>
              <a:t>Northern Cars and describe in detail the </a:t>
            </a:r>
            <a:r>
              <a:rPr lang="en-US" sz="1500" dirty="0">
                <a:solidFill>
                  <a:srgbClr val="FF0000"/>
                </a:solidFill>
              </a:rPr>
              <a:t>accounting record </a:t>
            </a:r>
            <a:r>
              <a:rPr lang="en-US" sz="1500" dirty="0" smtClean="0">
                <a:solidFill>
                  <a:srgbClr val="FF0000"/>
                </a:solidFill>
              </a:rPr>
              <a:t>requirements in terms of values, timings, inflows and outflows and how this impacts departments related to them.</a:t>
            </a:r>
            <a:endParaRPr lang="en-US" sz="1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P2.1  </a:t>
            </a:r>
            <a:r>
              <a:rPr lang="en-US" sz="3600" dirty="0"/>
              <a:t>- Users of </a:t>
            </a:r>
            <a:r>
              <a:rPr lang="en-US" sz="3600" dirty="0" smtClean="0"/>
              <a:t>Accounting Information</a:t>
            </a:r>
            <a:endParaRPr lang="en-US" sz="3600" dirty="0"/>
          </a:p>
        </p:txBody>
      </p:sp>
    </p:spTree>
    <p:extLst>
      <p:ext uri="{BB962C8B-B14F-4D97-AF65-F5344CB8AC3E}">
        <p14:creationId xmlns:p14="http://schemas.microsoft.com/office/powerpoint/2010/main" val="360342808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186549643"/>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83094"/>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730" dirty="0" smtClean="0"/>
              <a:t>There are different Accounting </a:t>
            </a:r>
            <a:r>
              <a:rPr lang="en-US" sz="1730" dirty="0"/>
              <a:t>requirements </a:t>
            </a:r>
            <a:r>
              <a:rPr lang="en-US" sz="1730" dirty="0" smtClean="0"/>
              <a:t>depending on the nature of the organisation ownership. Some ownership types have less stakeholders and therefor less concerned parties. For example. </a:t>
            </a:r>
            <a:endParaRPr lang="en-US" sz="1730" dirty="0"/>
          </a:p>
          <a:p>
            <a:pPr marL="361950" indent="-361950">
              <a:buClr>
                <a:srgbClr val="00B050"/>
              </a:buClr>
              <a:buFont typeface="Arial" panose="020B0604020202020204" pitchFamily="34" charset="0"/>
              <a:buChar char="•"/>
            </a:pPr>
            <a:r>
              <a:rPr lang="en-GB" sz="1730" b="1" dirty="0" smtClean="0"/>
              <a:t>Sole traders </a:t>
            </a:r>
            <a:r>
              <a:rPr lang="en-GB" sz="1730" dirty="0" smtClean="0"/>
              <a:t>-  As a sole trader is the owners responsibility for everything that happens within the company. Their rights when it comes to keeping accounts include:</a:t>
            </a:r>
          </a:p>
          <a:p>
            <a:pPr marL="620713" indent="-285750">
              <a:buClr>
                <a:srgbClr val="00B050"/>
              </a:buClr>
              <a:buFont typeface="Courier New" panose="02070309020205020404" pitchFamily="49" charset="0"/>
              <a:buChar char="o"/>
            </a:pPr>
            <a:r>
              <a:rPr lang="en-US" sz="1730" dirty="0" smtClean="0"/>
              <a:t>Keeping </a:t>
            </a:r>
            <a:r>
              <a:rPr lang="en-US" sz="1730" dirty="0"/>
              <a:t>all of </a:t>
            </a:r>
            <a:r>
              <a:rPr lang="en-US" sz="1730" dirty="0" smtClean="0"/>
              <a:t>your </a:t>
            </a:r>
            <a:r>
              <a:rPr lang="en-US" sz="1730" dirty="0"/>
              <a:t>invoices to clients and any receipts for business expenses for six years.</a:t>
            </a:r>
          </a:p>
          <a:p>
            <a:pPr marL="620713" indent="-285750">
              <a:buClr>
                <a:srgbClr val="00B050"/>
              </a:buClr>
              <a:buFont typeface="Courier New" panose="02070309020205020404" pitchFamily="49" charset="0"/>
              <a:buChar char="o"/>
            </a:pPr>
            <a:r>
              <a:rPr lang="en-US" sz="1730" dirty="0"/>
              <a:t>Keep a full record of the money </a:t>
            </a:r>
            <a:r>
              <a:rPr lang="en-US" sz="1730" dirty="0" smtClean="0"/>
              <a:t>earned </a:t>
            </a:r>
            <a:r>
              <a:rPr lang="en-US" sz="1730" dirty="0"/>
              <a:t>each year, and all business expenses. It is a good idea to do this from day one anyway as you will need these figures for </a:t>
            </a:r>
            <a:r>
              <a:rPr lang="en-US" sz="1730" dirty="0" smtClean="0"/>
              <a:t>your </a:t>
            </a:r>
            <a:r>
              <a:rPr lang="en-US" sz="1730" dirty="0"/>
              <a:t>end of year accounts.</a:t>
            </a:r>
          </a:p>
          <a:p>
            <a:pPr marL="620713" indent="-285750">
              <a:buClr>
                <a:srgbClr val="00B050"/>
              </a:buClr>
              <a:buFont typeface="Courier New" panose="02070309020205020404" pitchFamily="49" charset="0"/>
              <a:buChar char="o"/>
            </a:pPr>
            <a:r>
              <a:rPr lang="en-US" sz="1730" dirty="0"/>
              <a:t>Complete a Personal Tax Return which declares </a:t>
            </a:r>
            <a:r>
              <a:rPr lang="en-US" sz="1730" dirty="0" smtClean="0"/>
              <a:t>their </a:t>
            </a:r>
            <a:r>
              <a:rPr lang="en-US" sz="1730" dirty="0"/>
              <a:t>profit for the tax year which ends at the 5th April</a:t>
            </a:r>
            <a:r>
              <a:rPr lang="en-US" sz="1730" dirty="0" smtClean="0"/>
              <a:t>. This declaration should be backed up by what is on the accounting journals.</a:t>
            </a:r>
            <a:endParaRPr lang="en-US" sz="1730" dirty="0"/>
          </a:p>
          <a:p>
            <a:pPr marL="620713" indent="-285750">
              <a:buClr>
                <a:srgbClr val="00B050"/>
              </a:buClr>
              <a:buFont typeface="Courier New" panose="02070309020205020404" pitchFamily="49" charset="0"/>
              <a:buChar char="o"/>
            </a:pPr>
            <a:r>
              <a:rPr lang="en-US" sz="1730" dirty="0"/>
              <a:t>Pay </a:t>
            </a:r>
            <a:r>
              <a:rPr lang="en-US" sz="1730" dirty="0" smtClean="0"/>
              <a:t>your </a:t>
            </a:r>
            <a:r>
              <a:rPr lang="en-US" sz="1730" dirty="0"/>
              <a:t>own Self Assessment Tax and Class 4 National Insurance contributions</a:t>
            </a:r>
            <a:r>
              <a:rPr lang="en-US" sz="1730" dirty="0" smtClean="0"/>
              <a:t>. This is to make sure that all employees are contributing to the state and that you are paying it for them as well as organising the legality of their employment.</a:t>
            </a:r>
            <a:endParaRPr lang="en-GB" sz="1730" dirty="0"/>
          </a:p>
        </p:txBody>
      </p:sp>
      <p:sp>
        <p:nvSpPr>
          <p:cNvPr id="14" name="Title 2"/>
          <p:cNvSpPr>
            <a:spLocks noGrp="1"/>
          </p:cNvSpPr>
          <p:nvPr>
            <p:ph type="title"/>
          </p:nvPr>
        </p:nvSpPr>
        <p:spPr>
          <a:xfrm>
            <a:off x="70266" y="72008"/>
            <a:ext cx="8859452" cy="548680"/>
          </a:xfrm>
        </p:spPr>
        <p:txBody>
          <a:bodyPr>
            <a:noAutofit/>
          </a:bodyPr>
          <a:lstStyle/>
          <a:p>
            <a:r>
              <a:rPr lang="en-US" sz="3000" dirty="0" smtClean="0"/>
              <a:t>P2.2  - Accounting Requirements if Types of Business</a:t>
            </a:r>
            <a:endParaRPr lang="en-US" sz="3000" dirty="0"/>
          </a:p>
        </p:txBody>
      </p:sp>
    </p:spTree>
    <p:extLst>
      <p:ext uri="{BB962C8B-B14F-4D97-AF65-F5344CB8AC3E}">
        <p14:creationId xmlns:p14="http://schemas.microsoft.com/office/powerpoint/2010/main" val="723129062"/>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55422"/>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600" b="1" dirty="0" smtClean="0"/>
              <a:t>Private </a:t>
            </a:r>
            <a:r>
              <a:rPr lang="en-GB" sz="1600" b="1" dirty="0"/>
              <a:t>limited companies </a:t>
            </a:r>
            <a:r>
              <a:rPr lang="en-GB" sz="1600" dirty="0" smtClean="0"/>
              <a:t>– Due to the larger ownership of shares in a company, accounting is different for a private limited company. They </a:t>
            </a:r>
            <a:r>
              <a:rPr lang="en-US" sz="1600" dirty="0" smtClean="0"/>
              <a:t>must </a:t>
            </a:r>
            <a:r>
              <a:rPr lang="en-US" sz="1600" dirty="0"/>
              <a:t>keep details of:</a:t>
            </a:r>
          </a:p>
          <a:p>
            <a:pPr marL="620713" indent="-285750">
              <a:buClr>
                <a:srgbClr val="00B050"/>
              </a:buClr>
              <a:buFont typeface="Arial" panose="020B0604020202020204" pitchFamily="34" charset="0"/>
              <a:buChar char="•"/>
            </a:pPr>
            <a:r>
              <a:rPr lang="en-US" sz="1600" dirty="0" smtClean="0"/>
              <a:t>directors</a:t>
            </a:r>
            <a:r>
              <a:rPr lang="en-US" sz="1600" dirty="0"/>
              <a:t>, shareholders and company </a:t>
            </a:r>
            <a:r>
              <a:rPr lang="en-US" sz="1600" dirty="0" smtClean="0"/>
              <a:t>secretaries</a:t>
            </a:r>
          </a:p>
          <a:p>
            <a:pPr marL="620713" indent="-285750">
              <a:buClr>
                <a:srgbClr val="00B050"/>
              </a:buClr>
              <a:buFont typeface="Arial" panose="020B0604020202020204" pitchFamily="34" charset="0"/>
              <a:buChar char="•"/>
            </a:pPr>
            <a:r>
              <a:rPr lang="en-US" sz="1600" dirty="0"/>
              <a:t>the results of any shareholder votes and resolutions</a:t>
            </a:r>
          </a:p>
          <a:p>
            <a:pPr marL="620713" indent="-285750">
              <a:buClr>
                <a:srgbClr val="00B050"/>
              </a:buClr>
              <a:buFont typeface="Arial" panose="020B0604020202020204" pitchFamily="34" charset="0"/>
              <a:buChar char="•"/>
            </a:pPr>
            <a:r>
              <a:rPr lang="en-US" sz="1600" dirty="0" smtClean="0"/>
              <a:t>promises </a:t>
            </a:r>
            <a:r>
              <a:rPr lang="en-US" sz="1600" dirty="0"/>
              <a:t>for the company to repay loans at a specific date in the future (‘debentures</a:t>
            </a:r>
            <a:r>
              <a:rPr lang="en-US" sz="1600" dirty="0" smtClean="0"/>
              <a:t>’)</a:t>
            </a:r>
            <a:endParaRPr lang="en-US" sz="1600" dirty="0"/>
          </a:p>
          <a:p>
            <a:pPr marL="620713" indent="-285750">
              <a:buClr>
                <a:srgbClr val="00B050"/>
              </a:buClr>
              <a:buFont typeface="Arial" panose="020B0604020202020204" pitchFamily="34" charset="0"/>
              <a:buChar char="•"/>
            </a:pPr>
            <a:r>
              <a:rPr lang="en-US" sz="1600" dirty="0"/>
              <a:t>promises the company makes for payments if something goes wrong and it’s the company’s fault (‘indemnities’)</a:t>
            </a:r>
          </a:p>
          <a:p>
            <a:pPr marL="620713" indent="-285750">
              <a:buClr>
                <a:srgbClr val="00B050"/>
              </a:buClr>
              <a:buFont typeface="Arial" panose="020B0604020202020204" pitchFamily="34" charset="0"/>
              <a:buChar char="•"/>
            </a:pPr>
            <a:r>
              <a:rPr lang="en-US" sz="1600" dirty="0" smtClean="0"/>
              <a:t>loans </a:t>
            </a:r>
            <a:r>
              <a:rPr lang="en-US" sz="1600" dirty="0"/>
              <a:t>or mortgages secured against the company’s assets</a:t>
            </a:r>
          </a:p>
          <a:p>
            <a:pPr marL="285750" indent="-285750">
              <a:buClr>
                <a:srgbClr val="00B050"/>
              </a:buClr>
              <a:buFont typeface="Arial" panose="020B0604020202020204" pitchFamily="34" charset="0"/>
              <a:buChar char="•"/>
            </a:pPr>
            <a:r>
              <a:rPr lang="en-US" sz="1600" b="1" dirty="0" smtClean="0"/>
              <a:t>Register </a:t>
            </a:r>
            <a:r>
              <a:rPr lang="en-US" sz="1600" b="1" dirty="0"/>
              <a:t>of </a:t>
            </a:r>
            <a:r>
              <a:rPr lang="en-US" sz="1600" b="1" dirty="0" smtClean="0"/>
              <a:t>people </a:t>
            </a:r>
            <a:r>
              <a:rPr lang="en-US" sz="1600" b="1" dirty="0"/>
              <a:t>with significant </a:t>
            </a:r>
            <a:r>
              <a:rPr lang="en-US" sz="1600" b="1" dirty="0" smtClean="0"/>
              <a:t>control </a:t>
            </a:r>
            <a:r>
              <a:rPr lang="en-US" sz="1600" dirty="0" smtClean="0"/>
              <a:t>- You </a:t>
            </a:r>
            <a:r>
              <a:rPr lang="en-US" sz="1600" dirty="0"/>
              <a:t>must also keep a register of ‘people with significant control’ (PSC). </a:t>
            </a:r>
            <a:r>
              <a:rPr lang="en-US" sz="1600" dirty="0" smtClean="0"/>
              <a:t>Your </a:t>
            </a:r>
            <a:r>
              <a:rPr lang="en-US" sz="1600" dirty="0"/>
              <a:t>PSC register must include details of anyone who:</a:t>
            </a:r>
          </a:p>
          <a:p>
            <a:pPr marL="620713" indent="-285750">
              <a:buClr>
                <a:srgbClr val="00B050"/>
              </a:buClr>
              <a:buFont typeface="Arial" panose="020B0604020202020204" pitchFamily="34" charset="0"/>
              <a:buChar char="•"/>
            </a:pPr>
            <a:r>
              <a:rPr lang="en-US" sz="1600" dirty="0" smtClean="0"/>
              <a:t>has </a:t>
            </a:r>
            <a:r>
              <a:rPr lang="en-US" sz="1600" dirty="0"/>
              <a:t>more than 25% shares or voting rights in </a:t>
            </a:r>
            <a:r>
              <a:rPr lang="en-US" sz="1600" dirty="0" smtClean="0"/>
              <a:t>your </a:t>
            </a:r>
            <a:r>
              <a:rPr lang="en-US" sz="1600" dirty="0"/>
              <a:t>company</a:t>
            </a:r>
          </a:p>
          <a:p>
            <a:pPr marL="620713" indent="-285750">
              <a:buClr>
                <a:srgbClr val="00B050"/>
              </a:buClr>
              <a:buFont typeface="Arial" panose="020B0604020202020204" pitchFamily="34" charset="0"/>
              <a:buChar char="•"/>
            </a:pPr>
            <a:r>
              <a:rPr lang="en-US" sz="1600" dirty="0"/>
              <a:t>can appoint or remove a majority of directors</a:t>
            </a:r>
          </a:p>
          <a:p>
            <a:pPr marL="620713" indent="-285750">
              <a:buClr>
                <a:srgbClr val="00B050"/>
              </a:buClr>
              <a:buFont typeface="Arial" panose="020B0604020202020204" pitchFamily="34" charset="0"/>
              <a:buChar char="•"/>
            </a:pPr>
            <a:r>
              <a:rPr lang="en-US" sz="1600" dirty="0"/>
              <a:t>can influence or control </a:t>
            </a:r>
            <a:r>
              <a:rPr lang="en-US" sz="1600" dirty="0" smtClean="0"/>
              <a:t>your </a:t>
            </a:r>
            <a:r>
              <a:rPr lang="en-US" sz="1600" dirty="0"/>
              <a:t>company or trust</a:t>
            </a:r>
          </a:p>
          <a:p>
            <a:pPr marL="285750" indent="-285750">
              <a:buClr>
                <a:srgbClr val="00B050"/>
              </a:buClr>
              <a:buFont typeface="Arial" panose="020B0604020202020204" pitchFamily="34" charset="0"/>
              <a:buChar char="•"/>
            </a:pPr>
            <a:r>
              <a:rPr lang="en-US" sz="1600" b="1" dirty="0" smtClean="0"/>
              <a:t>Accounting records </a:t>
            </a:r>
            <a:r>
              <a:rPr lang="en-US" sz="1600" dirty="0" smtClean="0"/>
              <a:t>- They </a:t>
            </a:r>
            <a:r>
              <a:rPr lang="en-US" sz="1600" dirty="0"/>
              <a:t>must keep accounting records that include:</a:t>
            </a:r>
          </a:p>
          <a:p>
            <a:pPr marL="620713" indent="-285750">
              <a:buClr>
                <a:srgbClr val="00B050"/>
              </a:buClr>
              <a:buFont typeface="Arial" panose="020B0604020202020204" pitchFamily="34" charset="0"/>
              <a:buChar char="•"/>
            </a:pPr>
            <a:r>
              <a:rPr lang="en-US" sz="1600" dirty="0" smtClean="0"/>
              <a:t>all </a:t>
            </a:r>
            <a:r>
              <a:rPr lang="en-US" sz="1600" dirty="0"/>
              <a:t>money received and spent by the company</a:t>
            </a:r>
          </a:p>
          <a:p>
            <a:pPr marL="620713" indent="-285750">
              <a:buClr>
                <a:srgbClr val="00B050"/>
              </a:buClr>
              <a:buFont typeface="Arial" panose="020B0604020202020204" pitchFamily="34" charset="0"/>
              <a:buChar char="•"/>
            </a:pPr>
            <a:r>
              <a:rPr lang="en-US" sz="1600" dirty="0"/>
              <a:t>details of assets owned by the </a:t>
            </a:r>
            <a:r>
              <a:rPr lang="en-US" sz="1600" dirty="0" smtClean="0"/>
              <a:t>company and debts </a:t>
            </a:r>
            <a:r>
              <a:rPr lang="en-US" sz="1600" dirty="0"/>
              <a:t>the company owes or is owed</a:t>
            </a:r>
          </a:p>
          <a:p>
            <a:pPr marL="620713" indent="-285750">
              <a:buClr>
                <a:srgbClr val="00B050"/>
              </a:buClr>
              <a:buFont typeface="Arial" panose="020B0604020202020204" pitchFamily="34" charset="0"/>
              <a:buChar char="•"/>
            </a:pPr>
            <a:r>
              <a:rPr lang="en-US" sz="1600" dirty="0"/>
              <a:t>stock the company owns at the end of the financial year</a:t>
            </a:r>
          </a:p>
          <a:p>
            <a:pPr marL="620713" indent="-285750">
              <a:buClr>
                <a:srgbClr val="00B050"/>
              </a:buClr>
              <a:buFont typeface="Arial" panose="020B0604020202020204" pitchFamily="34" charset="0"/>
              <a:buChar char="•"/>
            </a:pPr>
            <a:r>
              <a:rPr lang="en-US" sz="1600" dirty="0"/>
              <a:t>the </a:t>
            </a:r>
            <a:r>
              <a:rPr lang="en-US" sz="1600" dirty="0" smtClean="0"/>
              <a:t>stock takings used </a:t>
            </a:r>
            <a:r>
              <a:rPr lang="en-US" sz="1600" dirty="0"/>
              <a:t>to work out the stock </a:t>
            </a:r>
            <a:r>
              <a:rPr lang="en-US" sz="1600" dirty="0" smtClean="0"/>
              <a:t>figure and all </a:t>
            </a:r>
            <a:r>
              <a:rPr lang="en-US" sz="1600" dirty="0"/>
              <a:t>goods bought and sold</a:t>
            </a:r>
          </a:p>
          <a:p>
            <a:pPr marL="620713" indent="-285750">
              <a:buClr>
                <a:srgbClr val="00B050"/>
              </a:buClr>
              <a:buFont typeface="Arial" panose="020B0604020202020204" pitchFamily="34" charset="0"/>
              <a:buChar char="•"/>
            </a:pPr>
            <a:r>
              <a:rPr lang="en-US" sz="1600" dirty="0" smtClean="0"/>
              <a:t>all </a:t>
            </a:r>
            <a:r>
              <a:rPr lang="en-US" sz="1600" dirty="0"/>
              <a:t>money spent by the company, for example receipts, petty cash books, orders and delivery notes</a:t>
            </a:r>
          </a:p>
          <a:p>
            <a:pPr marL="620713" indent="-285750">
              <a:buClr>
                <a:srgbClr val="00B050"/>
              </a:buClr>
              <a:buFont typeface="Arial" panose="020B0604020202020204" pitchFamily="34" charset="0"/>
              <a:buChar char="•"/>
            </a:pPr>
            <a:r>
              <a:rPr lang="en-US" sz="1600" dirty="0"/>
              <a:t>all money received by the company, for example invoices, contracts, sales books and till rolls</a:t>
            </a:r>
          </a:p>
          <a:p>
            <a:pPr marL="620713" indent="-285750">
              <a:buClr>
                <a:srgbClr val="00B050"/>
              </a:buClr>
              <a:buFont typeface="Arial" panose="020B0604020202020204" pitchFamily="34" charset="0"/>
              <a:buChar char="•"/>
            </a:pPr>
            <a:r>
              <a:rPr lang="en-US" sz="1600" dirty="0"/>
              <a:t>any other relevant documents, for example bank statements and correspondence</a:t>
            </a:r>
            <a:endParaRPr lang="en-GB" sz="1600" dirty="0"/>
          </a:p>
        </p:txBody>
      </p:sp>
      <p:sp>
        <p:nvSpPr>
          <p:cNvPr id="14" name="Title 2"/>
          <p:cNvSpPr>
            <a:spLocks noGrp="1"/>
          </p:cNvSpPr>
          <p:nvPr>
            <p:ph type="title"/>
          </p:nvPr>
        </p:nvSpPr>
        <p:spPr>
          <a:xfrm>
            <a:off x="70266" y="72008"/>
            <a:ext cx="8859452" cy="548680"/>
          </a:xfrm>
        </p:spPr>
        <p:txBody>
          <a:bodyPr>
            <a:noAutofit/>
          </a:bodyPr>
          <a:lstStyle/>
          <a:p>
            <a:r>
              <a:rPr lang="en-US" sz="3000" dirty="0" smtClean="0"/>
              <a:t>P2.2  - Accounting Requirements if Types of Business</a:t>
            </a:r>
            <a:endParaRPr lang="en-US" sz="3000" dirty="0"/>
          </a:p>
        </p:txBody>
      </p:sp>
    </p:spTree>
    <p:extLst>
      <p:ext uri="{BB962C8B-B14F-4D97-AF65-F5344CB8AC3E}">
        <p14:creationId xmlns:p14="http://schemas.microsoft.com/office/powerpoint/2010/main" val="2384856378"/>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000" dirty="0" smtClean="0"/>
              <a:t>P2.2  - Accounting Requirements if Types of Business</a:t>
            </a:r>
            <a:endParaRPr lang="en-US" sz="3000" dirty="0"/>
          </a:p>
        </p:txBody>
      </p:sp>
      <p:pic>
        <p:nvPicPr>
          <p:cNvPr id="3" name="Picture 2"/>
          <p:cNvPicPr>
            <a:picLocks noChangeAspect="1"/>
          </p:cNvPicPr>
          <p:nvPr/>
        </p:nvPicPr>
        <p:blipFill rotWithShape="1">
          <a:blip r:embed="rId3"/>
          <a:srcRect l="37271" t="20469" r="15134" b="5704"/>
          <a:stretch/>
        </p:blipFill>
        <p:spPr>
          <a:xfrm>
            <a:off x="251520" y="1052736"/>
            <a:ext cx="5400600" cy="5544616"/>
          </a:xfrm>
          <a:prstGeom prst="rect">
            <a:avLst/>
          </a:prstGeom>
        </p:spPr>
      </p:pic>
      <p:sp>
        <p:nvSpPr>
          <p:cNvPr id="4" name="Rectangle 3"/>
          <p:cNvSpPr/>
          <p:nvPr/>
        </p:nvSpPr>
        <p:spPr>
          <a:xfrm>
            <a:off x="5652120" y="980728"/>
            <a:ext cx="3168352" cy="6001643"/>
          </a:xfrm>
          <a:prstGeom prst="rect">
            <a:avLst/>
          </a:prstGeom>
        </p:spPr>
        <p:txBody>
          <a:bodyPr wrap="square">
            <a:spAutoFit/>
          </a:bodyPr>
          <a:lstStyle/>
          <a:p>
            <a:r>
              <a:rPr lang="en-US" sz="1200" dirty="0">
                <a:solidFill>
                  <a:srgbClr val="0070C0"/>
                </a:solidFill>
                <a:latin typeface="Arial" panose="020B0604020202020204" pitchFamily="34" charset="0"/>
                <a:cs typeface="Arial" panose="020B0604020202020204" pitchFamily="34" charset="0"/>
              </a:rPr>
              <a:t>Income statements </a:t>
            </a:r>
            <a:r>
              <a:rPr lang="en-US" sz="1200" dirty="0">
                <a:solidFill>
                  <a:srgbClr val="3B3B38"/>
                </a:solidFill>
                <a:latin typeface="Arial" panose="020B0604020202020204" pitchFamily="34" charset="0"/>
                <a:cs typeface="Arial" panose="020B0604020202020204" pitchFamily="34" charset="0"/>
              </a:rPr>
              <a:t>id</a:t>
            </a:r>
            <a:r>
              <a:rPr lang="en-US" sz="1200" dirty="0">
                <a:solidFill>
                  <a:srgbClr val="5F5E58"/>
                </a:solidFill>
                <a:latin typeface="Arial" panose="020B0604020202020204" pitchFamily="34" charset="0"/>
                <a:cs typeface="Arial" panose="020B0604020202020204" pitchFamily="34" charset="0"/>
              </a:rPr>
              <a:t>e</a:t>
            </a:r>
            <a:r>
              <a:rPr lang="en-US" sz="1200" dirty="0">
                <a:solidFill>
                  <a:srgbClr val="3B3B38"/>
                </a:solidFill>
                <a:latin typeface="Arial" panose="020B0604020202020204" pitchFamily="34" charset="0"/>
                <a:cs typeface="Arial" panose="020B0604020202020204" pitchFamily="34" charset="0"/>
              </a:rPr>
              <a:t>ntify </a:t>
            </a:r>
            <a:r>
              <a:rPr lang="en-US" sz="1200" dirty="0">
                <a:solidFill>
                  <a:srgbClr val="5F5E58"/>
                </a:solidFill>
                <a:latin typeface="Arial" panose="020B0604020202020204" pitchFamily="34" charset="0"/>
                <a:cs typeface="Arial" panose="020B0604020202020204" pitchFamily="34" charset="0"/>
              </a:rPr>
              <a:t>g</a:t>
            </a:r>
            <a:r>
              <a:rPr lang="en-US" sz="1200" dirty="0">
                <a:solidFill>
                  <a:srgbClr val="3B3B38"/>
                </a:solidFill>
                <a:latin typeface="Arial" panose="020B0604020202020204" pitchFamily="34" charset="0"/>
                <a:cs typeface="Arial" panose="020B0604020202020204" pitchFamily="34" charset="0"/>
              </a:rPr>
              <a:t>ro</a:t>
            </a:r>
            <a:r>
              <a:rPr lang="en-US" sz="1200" dirty="0">
                <a:solidFill>
                  <a:srgbClr val="5F5E58"/>
                </a:solidFill>
                <a:latin typeface="Arial" panose="020B0604020202020204" pitchFamily="34" charset="0"/>
                <a:cs typeface="Arial" panose="020B0604020202020204" pitchFamily="34" charset="0"/>
              </a:rPr>
              <a:t>ss </a:t>
            </a:r>
            <a:r>
              <a:rPr lang="en-US" sz="1200" dirty="0" smtClean="0">
                <a:solidFill>
                  <a:srgbClr val="4C4C48"/>
                </a:solidFill>
                <a:latin typeface="Arial" panose="020B0604020202020204" pitchFamily="34" charset="0"/>
                <a:cs typeface="Arial" panose="020B0604020202020204" pitchFamily="34" charset="0"/>
              </a:rPr>
              <a:t>profit a</a:t>
            </a:r>
            <a:r>
              <a:rPr lang="en-US" sz="1200" dirty="0" smtClean="0">
                <a:solidFill>
                  <a:srgbClr val="3B3B38"/>
                </a:solidFill>
                <a:latin typeface="Arial" panose="020B0604020202020204" pitchFamily="34" charset="0"/>
                <a:cs typeface="Arial" panose="020B0604020202020204" pitchFamily="34" charset="0"/>
              </a:rPr>
              <a:t>nd P</a:t>
            </a:r>
            <a:r>
              <a:rPr lang="en-US" sz="1200" dirty="0" smtClean="0">
                <a:solidFill>
                  <a:srgbClr val="5F5E58"/>
                </a:solidFill>
                <a:latin typeface="Arial" panose="020B0604020202020204" pitchFamily="34" charset="0"/>
                <a:cs typeface="Arial" panose="020B0604020202020204" pitchFamily="34" charset="0"/>
              </a:rPr>
              <a:t>rofit </a:t>
            </a:r>
            <a:r>
              <a:rPr lang="en-US" sz="1200" dirty="0">
                <a:solidFill>
                  <a:srgbClr val="3B3B38"/>
                </a:solidFill>
                <a:latin typeface="Arial" panose="020B0604020202020204" pitchFamily="34" charset="0"/>
                <a:cs typeface="Arial" panose="020B0604020202020204" pitchFamily="34" charset="0"/>
              </a:rPr>
              <a:t>for </a:t>
            </a:r>
            <a:r>
              <a:rPr lang="en-US" sz="1200" dirty="0">
                <a:solidFill>
                  <a:srgbClr val="4C4C48"/>
                </a:solidFill>
                <a:latin typeface="Arial" panose="020B0604020202020204" pitchFamily="34" charset="0"/>
                <a:cs typeface="Arial" panose="020B0604020202020204" pitchFamily="34" charset="0"/>
              </a:rPr>
              <a:t>the </a:t>
            </a:r>
            <a:r>
              <a:rPr lang="en-US" sz="1200" dirty="0">
                <a:solidFill>
                  <a:srgbClr val="5F5E58"/>
                </a:solidFill>
                <a:latin typeface="Arial" panose="020B0604020202020204" pitchFamily="34" charset="0"/>
                <a:cs typeface="Arial" panose="020B0604020202020204" pitchFamily="34" charset="0"/>
              </a:rPr>
              <a:t>year</a:t>
            </a:r>
            <a:r>
              <a:rPr lang="en-US" sz="1200" dirty="0">
                <a:solidFill>
                  <a:srgbClr val="7E7E7C"/>
                </a:solidFill>
                <a:latin typeface="Arial" panose="020B0604020202020204" pitchFamily="34" charset="0"/>
                <a:cs typeface="Arial" panose="020B0604020202020204" pitchFamily="34" charset="0"/>
              </a:rPr>
              <a:t>.</a:t>
            </a:r>
          </a:p>
          <a:p>
            <a:r>
              <a:rPr lang="en-US" sz="1200" dirty="0">
                <a:solidFill>
                  <a:srgbClr val="0070C0"/>
                </a:solidFill>
                <a:latin typeface="Arial" panose="020B0604020202020204" pitchFamily="34" charset="0"/>
                <a:cs typeface="Arial" panose="020B0604020202020204" pitchFamily="34" charset="0"/>
              </a:rPr>
              <a:t>Revenue</a:t>
            </a:r>
            <a:r>
              <a:rPr lang="en-US" sz="1200" dirty="0">
                <a:solidFill>
                  <a:srgbClr val="71587B"/>
                </a:solidFill>
                <a:latin typeface="Arial" panose="020B0604020202020204" pitchFamily="34" charset="0"/>
                <a:cs typeface="Arial" panose="020B0604020202020204" pitchFamily="34" charset="0"/>
              </a:rPr>
              <a:t> </a:t>
            </a:r>
            <a:r>
              <a:rPr lang="en-US" sz="1200" dirty="0">
                <a:solidFill>
                  <a:srgbClr val="5F5E58"/>
                </a:solidFill>
                <a:latin typeface="Arial" panose="020B0604020202020204" pitchFamily="34" charset="0"/>
                <a:cs typeface="Arial" panose="020B0604020202020204" pitchFamily="34" charset="0"/>
              </a:rPr>
              <a:t>co</a:t>
            </a:r>
            <a:r>
              <a:rPr lang="en-US" sz="1200" dirty="0">
                <a:solidFill>
                  <a:srgbClr val="3B3B38"/>
                </a:solidFill>
                <a:latin typeface="Arial" panose="020B0604020202020204" pitchFamily="34" charset="0"/>
                <a:cs typeface="Arial" panose="020B0604020202020204" pitchFamily="34" charset="0"/>
              </a:rPr>
              <a:t>mpri</a:t>
            </a:r>
            <a:r>
              <a:rPr lang="en-US" sz="1200" dirty="0">
                <a:solidFill>
                  <a:srgbClr val="5F5E58"/>
                </a:solidFill>
                <a:latin typeface="Arial" panose="020B0604020202020204" pitchFamily="34" charset="0"/>
                <a:cs typeface="Arial" panose="020B0604020202020204" pitchFamily="34" charset="0"/>
              </a:rPr>
              <a:t>ses </a:t>
            </a:r>
            <a:r>
              <a:rPr lang="en-US" sz="1200" dirty="0">
                <a:solidFill>
                  <a:srgbClr val="4C4C48"/>
                </a:solidFill>
                <a:latin typeface="Arial" panose="020B0604020202020204" pitchFamily="34" charset="0"/>
                <a:cs typeface="Arial" panose="020B0604020202020204" pitchFamily="34" charset="0"/>
              </a:rPr>
              <a:t>the </a:t>
            </a:r>
            <a:r>
              <a:rPr lang="en-US" sz="1200" dirty="0" smtClean="0">
                <a:solidFill>
                  <a:srgbClr val="5F5E58"/>
                </a:solidFill>
                <a:latin typeface="Arial" panose="020B0604020202020204" pitchFamily="34" charset="0"/>
                <a:cs typeface="Arial" panose="020B0604020202020204" pitchFamily="34" charset="0"/>
              </a:rPr>
              <a:t>rece</a:t>
            </a:r>
            <a:r>
              <a:rPr lang="en-US" sz="1200" dirty="0" smtClean="0">
                <a:solidFill>
                  <a:srgbClr val="3B3B38"/>
                </a:solidFill>
                <a:latin typeface="Arial" panose="020B0604020202020204" pitchFamily="34" charset="0"/>
                <a:cs typeface="Arial" panose="020B0604020202020204" pitchFamily="34" charset="0"/>
              </a:rPr>
              <a:t>ip</a:t>
            </a:r>
            <a:r>
              <a:rPr lang="en-US" sz="1200" dirty="0" smtClean="0">
                <a:solidFill>
                  <a:srgbClr val="5F5E58"/>
                </a:solidFill>
                <a:latin typeface="Arial" panose="020B0604020202020204" pitchFamily="34" charset="0"/>
                <a:cs typeface="Arial" panose="020B0604020202020204" pitchFamily="34" charset="0"/>
              </a:rPr>
              <a:t>ts </a:t>
            </a:r>
            <a:r>
              <a:rPr lang="en-US" sz="1200" dirty="0">
                <a:solidFill>
                  <a:srgbClr val="4C4C48"/>
                </a:solidFill>
                <a:latin typeface="Arial" panose="020B0604020202020204" pitchFamily="34" charset="0"/>
                <a:cs typeface="Arial" panose="020B0604020202020204" pitchFamily="34" charset="0"/>
              </a:rPr>
              <a:t>from the</a:t>
            </a:r>
          </a:p>
          <a:p>
            <a:r>
              <a:rPr lang="en-US" sz="1200" dirty="0" smtClean="0">
                <a:solidFill>
                  <a:srgbClr val="5F5E58"/>
                </a:solidFill>
                <a:latin typeface="Arial" panose="020B0604020202020204" pitchFamily="34" charset="0"/>
                <a:cs typeface="Arial" panose="020B0604020202020204" pitchFamily="34" charset="0"/>
              </a:rPr>
              <a:t>s</a:t>
            </a:r>
            <a:r>
              <a:rPr lang="en-US" sz="1200" dirty="0" smtClean="0">
                <a:solidFill>
                  <a:srgbClr val="3B3B38"/>
                </a:solidFill>
                <a:latin typeface="Arial" panose="020B0604020202020204" pitchFamily="34" charset="0"/>
                <a:cs typeface="Arial" panose="020B0604020202020204" pitchFamily="34" charset="0"/>
              </a:rPr>
              <a:t>a</a:t>
            </a:r>
            <a:r>
              <a:rPr lang="en-US" sz="1200" dirty="0" smtClean="0">
                <a:solidFill>
                  <a:srgbClr val="222221"/>
                </a:solidFill>
                <a:latin typeface="Arial" panose="020B0604020202020204" pitchFamily="34" charset="0"/>
                <a:cs typeface="Arial" panose="020B0604020202020204" pitchFamily="34" charset="0"/>
              </a:rPr>
              <a:t>l</a:t>
            </a:r>
            <a:r>
              <a:rPr lang="en-US" sz="1200" dirty="0" smtClean="0">
                <a:solidFill>
                  <a:srgbClr val="4C4C48"/>
                </a:solidFill>
                <a:latin typeface="Arial" panose="020B0604020202020204" pitchFamily="34" charset="0"/>
                <a:cs typeface="Arial" panose="020B0604020202020204" pitchFamily="34" charset="0"/>
              </a:rPr>
              <a:t>es </a:t>
            </a:r>
            <a:r>
              <a:rPr lang="en-US" sz="1200" dirty="0">
                <a:solidFill>
                  <a:srgbClr val="4C4C48"/>
                </a:solidFill>
                <a:latin typeface="Arial" panose="020B0604020202020204" pitchFamily="34" charset="0"/>
                <a:cs typeface="Arial" panose="020B0604020202020204" pitchFamily="34" charset="0"/>
              </a:rPr>
              <a:t>of goods </a:t>
            </a:r>
            <a:r>
              <a:rPr lang="en-US" sz="1200" dirty="0" smtClean="0">
                <a:solidFill>
                  <a:srgbClr val="4C4C48"/>
                </a:solidFill>
                <a:latin typeface="Arial" panose="020B0604020202020204" pitchFamily="34" charset="0"/>
                <a:cs typeface="Arial" panose="020B0604020202020204" pitchFamily="34" charset="0"/>
              </a:rPr>
              <a:t>and/or </a:t>
            </a:r>
            <a:r>
              <a:rPr lang="en-US" sz="1200" dirty="0">
                <a:solidFill>
                  <a:srgbClr val="5F5E58"/>
                </a:solidFill>
                <a:latin typeface="Arial" panose="020B0604020202020204" pitchFamily="34" charset="0"/>
                <a:cs typeface="Arial" panose="020B0604020202020204" pitchFamily="34" charset="0"/>
              </a:rPr>
              <a:t>serv</a:t>
            </a:r>
            <a:r>
              <a:rPr lang="en-US" sz="1200" dirty="0">
                <a:solidFill>
                  <a:srgbClr val="3B3B38"/>
                </a:solidFill>
                <a:latin typeface="Arial" panose="020B0604020202020204" pitchFamily="34" charset="0"/>
                <a:cs typeface="Arial" panose="020B0604020202020204" pitchFamily="34" charset="0"/>
              </a:rPr>
              <a:t>i</a:t>
            </a:r>
            <a:r>
              <a:rPr lang="en-US" sz="1200" dirty="0">
                <a:solidFill>
                  <a:srgbClr val="5F5E58"/>
                </a:solidFill>
                <a:latin typeface="Arial" panose="020B0604020202020204" pitchFamily="34" charset="0"/>
                <a:cs typeface="Arial" panose="020B0604020202020204" pitchFamily="34" charset="0"/>
              </a:rPr>
              <a:t>ces </a:t>
            </a:r>
            <a:r>
              <a:rPr lang="en-US" sz="1200" dirty="0">
                <a:solidFill>
                  <a:srgbClr val="3B3B38"/>
                </a:solidFill>
                <a:latin typeface="Arial" panose="020B0604020202020204" pitchFamily="34" charset="0"/>
                <a:cs typeface="Arial" panose="020B0604020202020204" pitchFamily="34" charset="0"/>
              </a:rPr>
              <a:t>by </a:t>
            </a:r>
            <a:r>
              <a:rPr lang="en-US" sz="1200" dirty="0">
                <a:solidFill>
                  <a:srgbClr val="4C4C48"/>
                </a:solidFill>
                <a:latin typeface="Arial" panose="020B0604020202020204" pitchFamily="34" charset="0"/>
                <a:cs typeface="Arial" panose="020B0604020202020204" pitchFamily="34" charset="0"/>
              </a:rPr>
              <a:t>a </a:t>
            </a:r>
            <a:r>
              <a:rPr lang="en-US" sz="1200" dirty="0" smtClean="0">
                <a:solidFill>
                  <a:srgbClr val="4C4C48"/>
                </a:solidFill>
                <a:latin typeface="Arial" panose="020B0604020202020204" pitchFamily="34" charset="0"/>
                <a:cs typeface="Arial" panose="020B0604020202020204" pitchFamily="34" charset="0"/>
              </a:rPr>
              <a:t>company</a:t>
            </a:r>
            <a:r>
              <a:rPr lang="en-US" sz="1200" dirty="0">
                <a:solidFill>
                  <a:srgbClr val="7E7E7C"/>
                </a:solidFill>
                <a:latin typeface="Arial" panose="020B0604020202020204" pitchFamily="34" charset="0"/>
                <a:cs typeface="Arial" panose="020B0604020202020204" pitchFamily="34" charset="0"/>
              </a:rPr>
              <a:t>.</a:t>
            </a:r>
          </a:p>
          <a:p>
            <a:r>
              <a:rPr lang="en-US" sz="1200" dirty="0">
                <a:solidFill>
                  <a:srgbClr val="0070C0"/>
                </a:solidFill>
                <a:latin typeface="Arial" panose="020B0604020202020204" pitchFamily="34" charset="0"/>
                <a:cs typeface="Arial" panose="020B0604020202020204" pitchFamily="34" charset="0"/>
              </a:rPr>
              <a:t>Overheads</a:t>
            </a:r>
            <a:r>
              <a:rPr lang="en-US" sz="1200" dirty="0">
                <a:solidFill>
                  <a:srgbClr val="71587B"/>
                </a:solidFill>
                <a:latin typeface="Arial" panose="020B0604020202020204" pitchFamily="34" charset="0"/>
                <a:cs typeface="Arial" panose="020B0604020202020204" pitchFamily="34" charset="0"/>
              </a:rPr>
              <a:t> </a:t>
            </a:r>
            <a:r>
              <a:rPr lang="en-US" sz="1200" dirty="0">
                <a:solidFill>
                  <a:srgbClr val="3B3B38"/>
                </a:solidFill>
                <a:latin typeface="Arial" panose="020B0604020202020204" pitchFamily="34" charset="0"/>
                <a:cs typeface="Arial" panose="020B0604020202020204" pitchFamily="34" charset="0"/>
              </a:rPr>
              <a:t>are </a:t>
            </a:r>
            <a:r>
              <a:rPr lang="en-US" sz="1200" dirty="0" smtClean="0">
                <a:solidFill>
                  <a:srgbClr val="3B3B38"/>
                </a:solidFill>
                <a:latin typeface="Arial" panose="020B0604020202020204" pitchFamily="34" charset="0"/>
                <a:cs typeface="Arial" panose="020B0604020202020204" pitchFamily="34" charset="0"/>
              </a:rPr>
              <a:t>the </a:t>
            </a:r>
            <a:r>
              <a:rPr lang="en-US" sz="1200" dirty="0">
                <a:solidFill>
                  <a:srgbClr val="3B3B38"/>
                </a:solidFill>
                <a:latin typeface="Arial" panose="020B0604020202020204" pitchFamily="34" charset="0"/>
                <a:cs typeface="Arial" panose="020B0604020202020204" pitchFamily="34" charset="0"/>
              </a:rPr>
              <a:t>expenses incurred by </a:t>
            </a:r>
            <a:r>
              <a:rPr lang="en-US" sz="1200" dirty="0" smtClean="0">
                <a:solidFill>
                  <a:srgbClr val="3B3B38"/>
                </a:solidFill>
                <a:latin typeface="Arial" panose="020B0604020202020204" pitchFamily="34" charset="0"/>
                <a:cs typeface="Arial" panose="020B0604020202020204" pitchFamily="34" charset="0"/>
              </a:rPr>
              <a:t>a </a:t>
            </a:r>
            <a:r>
              <a:rPr lang="en-US" sz="1200" dirty="0" smtClean="0">
                <a:solidFill>
                  <a:srgbClr val="4C4C48"/>
                </a:solidFill>
                <a:latin typeface="Arial" panose="020B0604020202020204" pitchFamily="34" charset="0"/>
                <a:cs typeface="Arial" panose="020B0604020202020204" pitchFamily="34" charset="0"/>
              </a:rPr>
              <a:t>company </a:t>
            </a:r>
            <a:r>
              <a:rPr lang="en-US" sz="1200" dirty="0" smtClean="0">
                <a:solidFill>
                  <a:srgbClr val="3B3B38"/>
                </a:solidFill>
                <a:latin typeface="Arial" panose="020B0604020202020204" pitchFamily="34" charset="0"/>
                <a:cs typeface="Arial" panose="020B0604020202020204" pitchFamily="34" charset="0"/>
              </a:rPr>
              <a:t>d</a:t>
            </a:r>
            <a:r>
              <a:rPr lang="en-US" sz="1200" dirty="0" smtClean="0">
                <a:solidFill>
                  <a:srgbClr val="222221"/>
                </a:solidFill>
                <a:latin typeface="Arial" panose="020B0604020202020204" pitchFamily="34" charset="0"/>
                <a:cs typeface="Arial" panose="020B0604020202020204" pitchFamily="34" charset="0"/>
              </a:rPr>
              <a:t>u</a:t>
            </a:r>
            <a:r>
              <a:rPr lang="en-US" sz="1200" dirty="0" smtClean="0">
                <a:solidFill>
                  <a:srgbClr val="4C4C48"/>
                </a:solidFill>
                <a:latin typeface="Arial" panose="020B0604020202020204" pitchFamily="34" charset="0"/>
                <a:cs typeface="Arial" panose="020B0604020202020204" pitchFamily="34" charset="0"/>
              </a:rPr>
              <a:t>ring </a:t>
            </a:r>
            <a:r>
              <a:rPr lang="en-US" sz="1200" dirty="0">
                <a:solidFill>
                  <a:srgbClr val="3B3B38"/>
                </a:solidFill>
                <a:latin typeface="Arial" panose="020B0604020202020204" pitchFamily="34" charset="0"/>
                <a:cs typeface="Arial" panose="020B0604020202020204" pitchFamily="34" charset="0"/>
              </a:rPr>
              <a:t>the </a:t>
            </a:r>
            <a:r>
              <a:rPr lang="en-US" sz="1200" dirty="0" smtClean="0">
                <a:solidFill>
                  <a:srgbClr val="3B3B38"/>
                </a:solidFill>
                <a:latin typeface="Arial" panose="020B0604020202020204" pitchFamily="34" charset="0"/>
                <a:cs typeface="Arial" panose="020B0604020202020204" pitchFamily="34" charset="0"/>
              </a:rPr>
              <a:t>f</a:t>
            </a:r>
            <a:r>
              <a:rPr lang="en-US" sz="1200" dirty="0" smtClean="0">
                <a:solidFill>
                  <a:srgbClr val="4C4C48"/>
                </a:solidFill>
                <a:latin typeface="Arial" panose="020B0604020202020204" pitchFamily="34" charset="0"/>
                <a:cs typeface="Arial" panose="020B0604020202020204" pitchFamily="34" charset="0"/>
              </a:rPr>
              <a:t>i</a:t>
            </a:r>
            <a:r>
              <a:rPr lang="en-US" sz="1200" dirty="0" smtClean="0">
                <a:solidFill>
                  <a:srgbClr val="3B3B38"/>
                </a:solidFill>
                <a:latin typeface="Arial" panose="020B0604020202020204" pitchFamily="34" charset="0"/>
                <a:cs typeface="Arial" panose="020B0604020202020204" pitchFamily="34" charset="0"/>
              </a:rPr>
              <a:t>nancia</a:t>
            </a:r>
            <a:r>
              <a:rPr lang="en-US" sz="1200" dirty="0" smtClean="0">
                <a:solidFill>
                  <a:srgbClr val="222221"/>
                </a:solidFill>
                <a:latin typeface="Arial" panose="020B0604020202020204" pitchFamily="34" charset="0"/>
                <a:cs typeface="Arial" panose="020B0604020202020204" pitchFamily="34" charset="0"/>
              </a:rPr>
              <a:t>l </a:t>
            </a:r>
            <a:r>
              <a:rPr lang="en-US" sz="1200" dirty="0">
                <a:solidFill>
                  <a:srgbClr val="3B3B38"/>
                </a:solidFill>
                <a:latin typeface="Arial" panose="020B0604020202020204" pitchFamily="34" charset="0"/>
                <a:cs typeface="Arial" panose="020B0604020202020204" pitchFamily="34" charset="0"/>
              </a:rPr>
              <a:t>year.</a:t>
            </a:r>
          </a:p>
          <a:p>
            <a:r>
              <a:rPr lang="en-US" sz="1200" dirty="0">
                <a:solidFill>
                  <a:srgbClr val="0070C0"/>
                </a:solidFill>
                <a:latin typeface="Arial" panose="020B0604020202020204" pitchFamily="34" charset="0"/>
                <a:cs typeface="Arial" panose="020B0604020202020204" pitchFamily="34" charset="0"/>
              </a:rPr>
              <a:t>Profit from operations </a:t>
            </a:r>
            <a:r>
              <a:rPr lang="en-US" sz="1200" dirty="0" smtClean="0">
                <a:solidFill>
                  <a:srgbClr val="C9D3D9"/>
                </a:solidFill>
                <a:latin typeface="Arial" panose="020B0604020202020204" pitchFamily="34" charset="0"/>
                <a:cs typeface="Arial" panose="020B0604020202020204" pitchFamily="34" charset="0"/>
              </a:rPr>
              <a:t>i</a:t>
            </a:r>
            <a:r>
              <a:rPr lang="en-US" sz="1200" dirty="0" smtClean="0">
                <a:solidFill>
                  <a:srgbClr val="3B3B38"/>
                </a:solidFill>
                <a:latin typeface="Arial" panose="020B0604020202020204" pitchFamily="34" charset="0"/>
                <a:cs typeface="Arial" panose="020B0604020202020204" pitchFamily="34" charset="0"/>
              </a:rPr>
              <a:t>s </a:t>
            </a:r>
            <a:r>
              <a:rPr lang="en-US" sz="1200" dirty="0">
                <a:solidFill>
                  <a:srgbClr val="3B3B38"/>
                </a:solidFill>
                <a:latin typeface="Arial" panose="020B0604020202020204" pitchFamily="34" charset="0"/>
                <a:cs typeface="Arial" panose="020B0604020202020204" pitchFamily="34" charset="0"/>
              </a:rPr>
              <a:t>the </a:t>
            </a:r>
            <a:r>
              <a:rPr lang="en-US" sz="1200" dirty="0" smtClean="0">
                <a:solidFill>
                  <a:srgbClr val="3B3B38"/>
                </a:solidFill>
                <a:latin typeface="Arial" panose="020B0604020202020204" pitchFamily="34" charset="0"/>
                <a:cs typeface="Arial" panose="020B0604020202020204" pitchFamily="34" charset="0"/>
              </a:rPr>
              <a:t>profit </a:t>
            </a:r>
            <a:r>
              <a:rPr lang="en-US" sz="1200" dirty="0">
                <a:solidFill>
                  <a:srgbClr val="3B3B38"/>
                </a:solidFill>
                <a:latin typeface="Arial" panose="020B0604020202020204" pitchFamily="34" charset="0"/>
                <a:cs typeface="Arial" panose="020B0604020202020204" pitchFamily="34" charset="0"/>
              </a:rPr>
              <a:t>earned</a:t>
            </a:r>
          </a:p>
          <a:p>
            <a:r>
              <a:rPr lang="en-US" sz="1200" dirty="0">
                <a:solidFill>
                  <a:srgbClr val="3B3B38"/>
                </a:solidFill>
                <a:latin typeface="Arial" panose="020B0604020202020204" pitchFamily="34" charset="0"/>
                <a:cs typeface="Arial" panose="020B0604020202020204" pitchFamily="34" charset="0"/>
              </a:rPr>
              <a:t>by </a:t>
            </a:r>
            <a:r>
              <a:rPr lang="en-US" sz="1200" dirty="0" smtClean="0">
                <a:solidFill>
                  <a:srgbClr val="3B3B38"/>
                </a:solidFill>
                <a:latin typeface="Arial" panose="020B0604020202020204" pitchFamily="34" charset="0"/>
                <a:cs typeface="Arial" panose="020B0604020202020204" pitchFamily="34" charset="0"/>
              </a:rPr>
              <a:t>a </a:t>
            </a:r>
            <a:r>
              <a:rPr lang="en-US" sz="1200" dirty="0" smtClean="0">
                <a:solidFill>
                  <a:srgbClr val="4C4C48"/>
                </a:solidFill>
                <a:latin typeface="Arial" panose="020B0604020202020204" pitchFamily="34" charset="0"/>
                <a:cs typeface="Arial" panose="020B0604020202020204" pitchFamily="34" charset="0"/>
              </a:rPr>
              <a:t>company </a:t>
            </a:r>
            <a:r>
              <a:rPr lang="en-US" sz="1200" dirty="0">
                <a:solidFill>
                  <a:srgbClr val="3B3B38"/>
                </a:solidFill>
                <a:latin typeface="Arial" panose="020B0604020202020204" pitchFamily="34" charset="0"/>
                <a:cs typeface="Arial" panose="020B0604020202020204" pitchFamily="34" charset="0"/>
              </a:rPr>
              <a:t>before </a:t>
            </a:r>
            <a:r>
              <a:rPr lang="en-US" sz="1200" dirty="0" smtClean="0">
                <a:solidFill>
                  <a:srgbClr val="3B3B38"/>
                </a:solidFill>
                <a:latin typeface="Arial" panose="020B0604020202020204" pitchFamily="34" charset="0"/>
                <a:cs typeface="Arial" panose="020B0604020202020204" pitchFamily="34" charset="0"/>
              </a:rPr>
              <a:t>deducting f</a:t>
            </a:r>
            <a:r>
              <a:rPr lang="en-US" sz="1200" dirty="0" smtClean="0">
                <a:solidFill>
                  <a:srgbClr val="222221"/>
                </a:solidFill>
                <a:latin typeface="Arial" panose="020B0604020202020204" pitchFamily="34" charset="0"/>
                <a:cs typeface="Arial" panose="020B0604020202020204" pitchFamily="34" charset="0"/>
              </a:rPr>
              <a:t>in</a:t>
            </a:r>
            <a:r>
              <a:rPr lang="en-US" sz="1200" dirty="0" smtClean="0">
                <a:solidFill>
                  <a:srgbClr val="3B3B38"/>
                </a:solidFill>
                <a:latin typeface="Arial" panose="020B0604020202020204" pitchFamily="34" charset="0"/>
                <a:cs typeface="Arial" panose="020B0604020202020204" pitchFamily="34" charset="0"/>
              </a:rPr>
              <a:t>ance costs </a:t>
            </a:r>
            <a:r>
              <a:rPr lang="en-GB" sz="1200" dirty="0" smtClean="0">
                <a:solidFill>
                  <a:srgbClr val="3B3B38"/>
                </a:solidFill>
                <a:latin typeface="Arial" panose="020B0604020202020204" pitchFamily="34" charset="0"/>
                <a:cs typeface="Arial" panose="020B0604020202020204" pitchFamily="34" charset="0"/>
              </a:rPr>
              <a:t>and taxation</a:t>
            </a:r>
            <a:endParaRPr lang="en-GB" sz="1200" dirty="0">
              <a:solidFill>
                <a:srgbClr val="7E7E7C"/>
              </a:solidFill>
              <a:latin typeface="Arial" panose="020B0604020202020204" pitchFamily="34" charset="0"/>
              <a:cs typeface="Arial" panose="020B0604020202020204" pitchFamily="34" charset="0"/>
            </a:endParaRPr>
          </a:p>
          <a:p>
            <a:r>
              <a:rPr lang="en-US" sz="1200" dirty="0" smtClean="0">
                <a:solidFill>
                  <a:srgbClr val="0070C0"/>
                </a:solidFill>
                <a:latin typeface="Arial" panose="020B0604020202020204" pitchFamily="34" charset="0"/>
                <a:cs typeface="Arial" panose="020B0604020202020204" pitchFamily="34" charset="0"/>
              </a:rPr>
              <a:t>Finance </a:t>
            </a:r>
            <a:r>
              <a:rPr lang="en-US" sz="1200" dirty="0">
                <a:solidFill>
                  <a:srgbClr val="0070C0"/>
                </a:solidFill>
                <a:latin typeface="Arial" panose="020B0604020202020204" pitchFamily="34" charset="0"/>
                <a:cs typeface="Arial" panose="020B0604020202020204" pitchFamily="34" charset="0"/>
              </a:rPr>
              <a:t>costs </a:t>
            </a:r>
            <a:r>
              <a:rPr lang="en-US" sz="1200" dirty="0">
                <a:solidFill>
                  <a:srgbClr val="5F5E58"/>
                </a:solidFill>
                <a:latin typeface="Arial" panose="020B0604020202020204" pitchFamily="34" charset="0"/>
                <a:cs typeface="Arial" panose="020B0604020202020204" pitchFamily="34" charset="0"/>
              </a:rPr>
              <a:t>c</a:t>
            </a:r>
            <a:r>
              <a:rPr lang="en-US" sz="1200" dirty="0">
                <a:solidFill>
                  <a:srgbClr val="3B3B38"/>
                </a:solidFill>
                <a:latin typeface="Arial" panose="020B0604020202020204" pitchFamily="34" charset="0"/>
                <a:cs typeface="Arial" panose="020B0604020202020204" pitchFamily="34" charset="0"/>
              </a:rPr>
              <a:t>ompri</a:t>
            </a:r>
            <a:r>
              <a:rPr lang="en-US" sz="1200" dirty="0">
                <a:solidFill>
                  <a:srgbClr val="5F5E58"/>
                </a:solidFill>
                <a:latin typeface="Arial" panose="020B0604020202020204" pitchFamily="34" charset="0"/>
                <a:cs typeface="Arial" panose="020B0604020202020204" pitchFamily="34" charset="0"/>
              </a:rPr>
              <a:t>se </a:t>
            </a:r>
            <a:r>
              <a:rPr lang="en-US" sz="1200" dirty="0">
                <a:solidFill>
                  <a:srgbClr val="3B3B38"/>
                </a:solidFill>
                <a:latin typeface="Arial" panose="020B0604020202020204" pitchFamily="34" charset="0"/>
                <a:cs typeface="Arial" panose="020B0604020202020204" pitchFamily="34" charset="0"/>
              </a:rPr>
              <a:t>int</a:t>
            </a:r>
            <a:r>
              <a:rPr lang="en-US" sz="1200" dirty="0">
                <a:solidFill>
                  <a:srgbClr val="5F5E58"/>
                </a:solidFill>
                <a:latin typeface="Arial" panose="020B0604020202020204" pitchFamily="34" charset="0"/>
                <a:cs typeface="Arial" panose="020B0604020202020204" pitchFamily="34" charset="0"/>
              </a:rPr>
              <a:t>eres</a:t>
            </a:r>
            <a:r>
              <a:rPr lang="en-US" sz="1200" dirty="0">
                <a:solidFill>
                  <a:srgbClr val="3B3B38"/>
                </a:solidFill>
                <a:latin typeface="Arial" panose="020B0604020202020204" pitchFamily="34" charset="0"/>
                <a:cs typeface="Arial" panose="020B0604020202020204" pitchFamily="34" charset="0"/>
              </a:rPr>
              <a:t>t paid </a:t>
            </a:r>
            <a:r>
              <a:rPr lang="en-US" sz="1200" dirty="0">
                <a:solidFill>
                  <a:srgbClr val="4C4C48"/>
                </a:solidFill>
                <a:latin typeface="Arial" panose="020B0604020202020204" pitchFamily="34" charset="0"/>
                <a:cs typeface="Arial" panose="020B0604020202020204" pitchFamily="34" charset="0"/>
              </a:rPr>
              <a:t>on</a:t>
            </a:r>
          </a:p>
          <a:p>
            <a:r>
              <a:rPr lang="en-GB" sz="1200" dirty="0">
                <a:solidFill>
                  <a:srgbClr val="4C4C48"/>
                </a:solidFill>
                <a:latin typeface="Arial" panose="020B0604020202020204" pitchFamily="34" charset="0"/>
                <a:cs typeface="Arial" panose="020B0604020202020204" pitchFamily="34" charset="0"/>
              </a:rPr>
              <a:t>a</a:t>
            </a:r>
            <a:r>
              <a:rPr lang="en-GB" sz="1200" dirty="0">
                <a:solidFill>
                  <a:srgbClr val="222221"/>
                </a:solidFill>
                <a:latin typeface="Arial" panose="020B0604020202020204" pitchFamily="34" charset="0"/>
                <a:cs typeface="Arial" panose="020B0604020202020204" pitchFamily="34" charset="0"/>
              </a:rPr>
              <a:t>ll </a:t>
            </a:r>
            <a:r>
              <a:rPr lang="en-GB" sz="1200" dirty="0">
                <a:solidFill>
                  <a:srgbClr val="4C4C48"/>
                </a:solidFill>
                <a:latin typeface="Arial" panose="020B0604020202020204" pitchFamily="34" charset="0"/>
                <a:cs typeface="Arial" panose="020B0604020202020204" pitchFamily="34" charset="0"/>
              </a:rPr>
              <a:t>debt.</a:t>
            </a:r>
          </a:p>
          <a:p>
            <a:r>
              <a:rPr lang="en-US" sz="1200" dirty="0">
                <a:solidFill>
                  <a:srgbClr val="0070C0"/>
                </a:solidFill>
                <a:latin typeface="Arial" panose="020B0604020202020204" pitchFamily="34" charset="0"/>
                <a:cs typeface="Arial" panose="020B0604020202020204" pitchFamily="34" charset="0"/>
              </a:rPr>
              <a:t>Dividends</a:t>
            </a:r>
            <a:r>
              <a:rPr lang="en-US" sz="1200" dirty="0">
                <a:solidFill>
                  <a:srgbClr val="71587B"/>
                </a:solidFill>
                <a:latin typeface="Arial" panose="020B0604020202020204" pitchFamily="34" charset="0"/>
                <a:cs typeface="Arial" panose="020B0604020202020204" pitchFamily="34" charset="0"/>
              </a:rPr>
              <a:t> </a:t>
            </a:r>
            <a:r>
              <a:rPr lang="en-US" sz="1200" dirty="0" smtClean="0">
                <a:solidFill>
                  <a:srgbClr val="5F5E58"/>
                </a:solidFill>
                <a:latin typeface="Arial" panose="020B0604020202020204" pitchFamily="34" charset="0"/>
                <a:cs typeface="Arial" panose="020B0604020202020204" pitchFamily="34" charset="0"/>
              </a:rPr>
              <a:t>are </a:t>
            </a:r>
            <a:r>
              <a:rPr lang="en-US" sz="1200" dirty="0">
                <a:solidFill>
                  <a:srgbClr val="4C4C48"/>
                </a:solidFill>
                <a:latin typeface="Arial" panose="020B0604020202020204" pitchFamily="34" charset="0"/>
                <a:cs typeface="Arial" panose="020B0604020202020204" pitchFamily="34" charset="0"/>
              </a:rPr>
              <a:t>the </a:t>
            </a:r>
            <a:r>
              <a:rPr lang="en-US" sz="1200" dirty="0">
                <a:solidFill>
                  <a:srgbClr val="3B3B38"/>
                </a:solidFill>
                <a:latin typeface="Arial" panose="020B0604020202020204" pitchFamily="34" charset="0"/>
                <a:cs typeface="Arial" panose="020B0604020202020204" pitchFamily="34" charset="0"/>
              </a:rPr>
              <a:t>r</a:t>
            </a:r>
            <a:r>
              <a:rPr lang="en-US" sz="1200" dirty="0">
                <a:solidFill>
                  <a:srgbClr val="5F5E58"/>
                </a:solidFill>
                <a:latin typeface="Arial" panose="020B0604020202020204" pitchFamily="34" charset="0"/>
                <a:cs typeface="Arial" panose="020B0604020202020204" pitchFamily="34" charset="0"/>
              </a:rPr>
              <a:t>ewards </a:t>
            </a:r>
            <a:r>
              <a:rPr lang="en-US" sz="1200" dirty="0" smtClean="0">
                <a:solidFill>
                  <a:srgbClr val="4C4C48"/>
                </a:solidFill>
                <a:latin typeface="Arial" panose="020B0604020202020204" pitchFamily="34" charset="0"/>
                <a:cs typeface="Arial" panose="020B0604020202020204" pitchFamily="34" charset="0"/>
              </a:rPr>
              <a:t>pai</a:t>
            </a:r>
            <a:r>
              <a:rPr lang="en-US" sz="1200" dirty="0" smtClean="0">
                <a:solidFill>
                  <a:srgbClr val="3B3B38"/>
                </a:solidFill>
                <a:latin typeface="Arial" panose="020B0604020202020204" pitchFamily="34" charset="0"/>
                <a:cs typeface="Arial" panose="020B0604020202020204" pitchFamily="34" charset="0"/>
              </a:rPr>
              <a:t>d </a:t>
            </a:r>
            <a:r>
              <a:rPr lang="en-US" sz="1200" dirty="0">
                <a:solidFill>
                  <a:srgbClr val="4C4C48"/>
                </a:solidFill>
                <a:latin typeface="Arial" panose="020B0604020202020204" pitchFamily="34" charset="0"/>
                <a:cs typeface="Arial" panose="020B0604020202020204" pitchFamily="34" charset="0"/>
              </a:rPr>
              <a:t>to</a:t>
            </a:r>
          </a:p>
          <a:p>
            <a:r>
              <a:rPr lang="en-US" sz="1200" dirty="0" smtClean="0">
                <a:solidFill>
                  <a:srgbClr val="5F5E58"/>
                </a:solidFill>
                <a:latin typeface="Arial" panose="020B0604020202020204" pitchFamily="34" charset="0"/>
                <a:cs typeface="Arial" panose="020B0604020202020204" pitchFamily="34" charset="0"/>
              </a:rPr>
              <a:t>s</a:t>
            </a:r>
            <a:r>
              <a:rPr lang="en-US" sz="1200" dirty="0" smtClean="0">
                <a:solidFill>
                  <a:srgbClr val="3B3B38"/>
                </a:solidFill>
                <a:latin typeface="Arial" panose="020B0604020202020204" pitchFamily="34" charset="0"/>
                <a:cs typeface="Arial" panose="020B0604020202020204" pitchFamily="34" charset="0"/>
              </a:rPr>
              <a:t>h</a:t>
            </a:r>
            <a:r>
              <a:rPr lang="en-US" sz="1200" dirty="0" smtClean="0">
                <a:solidFill>
                  <a:srgbClr val="5F5E58"/>
                </a:solidFill>
                <a:latin typeface="Arial" panose="020B0604020202020204" pitchFamily="34" charset="0"/>
                <a:cs typeface="Arial" panose="020B0604020202020204" pitchFamily="34" charset="0"/>
              </a:rPr>
              <a:t>areho</a:t>
            </a:r>
            <a:r>
              <a:rPr lang="en-US" sz="1200" dirty="0" smtClean="0">
                <a:solidFill>
                  <a:srgbClr val="222221"/>
                </a:solidFill>
                <a:latin typeface="Arial" panose="020B0604020202020204" pitchFamily="34" charset="0"/>
                <a:cs typeface="Arial" panose="020B0604020202020204" pitchFamily="34" charset="0"/>
              </a:rPr>
              <a:t>l</a:t>
            </a:r>
            <a:r>
              <a:rPr lang="en-US" sz="1200" dirty="0" smtClean="0">
                <a:solidFill>
                  <a:srgbClr val="4C4C48"/>
                </a:solidFill>
                <a:latin typeface="Arial" panose="020B0604020202020204" pitchFamily="34" charset="0"/>
                <a:cs typeface="Arial" panose="020B0604020202020204" pitchFamily="34" charset="0"/>
              </a:rPr>
              <a:t>de</a:t>
            </a:r>
            <a:r>
              <a:rPr lang="en-US" sz="1200" dirty="0" smtClean="0">
                <a:solidFill>
                  <a:srgbClr val="3B3B38"/>
                </a:solidFill>
                <a:latin typeface="Arial" panose="020B0604020202020204" pitchFamily="34" charset="0"/>
                <a:cs typeface="Arial" panose="020B0604020202020204" pitchFamily="34" charset="0"/>
              </a:rPr>
              <a:t>r</a:t>
            </a:r>
            <a:r>
              <a:rPr lang="en-US" sz="1200" dirty="0" smtClean="0">
                <a:solidFill>
                  <a:srgbClr val="5F5E58"/>
                </a:solidFill>
                <a:latin typeface="Arial" panose="020B0604020202020204" pitchFamily="34" charset="0"/>
                <a:cs typeface="Arial" panose="020B0604020202020204" pitchFamily="34" charset="0"/>
              </a:rPr>
              <a:t>s </a:t>
            </a:r>
            <a:r>
              <a:rPr lang="en-US" sz="1200" dirty="0">
                <a:solidFill>
                  <a:srgbClr val="5F5E58"/>
                </a:solidFill>
                <a:latin typeface="Arial" panose="020B0604020202020204" pitchFamily="34" charset="0"/>
                <a:cs typeface="Arial" panose="020B0604020202020204" pitchFamily="34" charset="0"/>
              </a:rPr>
              <a:t>o</a:t>
            </a:r>
            <a:r>
              <a:rPr lang="en-US" sz="1200" dirty="0">
                <a:solidFill>
                  <a:srgbClr val="3B3B38"/>
                </a:solidFill>
                <a:latin typeface="Arial" panose="020B0604020202020204" pitchFamily="34" charset="0"/>
                <a:cs typeface="Arial" panose="020B0604020202020204" pitchFamily="34" charset="0"/>
              </a:rPr>
              <a:t>ut </a:t>
            </a:r>
            <a:r>
              <a:rPr lang="en-US" sz="1200" dirty="0">
                <a:solidFill>
                  <a:srgbClr val="5F5E58"/>
                </a:solidFill>
                <a:latin typeface="Arial" panose="020B0604020202020204" pitchFamily="34" charset="0"/>
                <a:cs typeface="Arial" panose="020B0604020202020204" pitchFamily="34" charset="0"/>
              </a:rPr>
              <a:t>of p</a:t>
            </a:r>
            <a:r>
              <a:rPr lang="en-US" sz="1200" dirty="0">
                <a:solidFill>
                  <a:srgbClr val="3B3B38"/>
                </a:solidFill>
                <a:latin typeface="Arial" panose="020B0604020202020204" pitchFamily="34" charset="0"/>
                <a:cs typeface="Arial" panose="020B0604020202020204" pitchFamily="34" charset="0"/>
              </a:rPr>
              <a:t>rofi</a:t>
            </a:r>
            <a:r>
              <a:rPr lang="en-US" sz="1200" dirty="0">
                <a:solidFill>
                  <a:srgbClr val="5F5E58"/>
                </a:solidFill>
                <a:latin typeface="Arial" panose="020B0604020202020204" pitchFamily="34" charset="0"/>
                <a:cs typeface="Arial" panose="020B0604020202020204" pitchFamily="34" charset="0"/>
              </a:rPr>
              <a:t>ts earned </a:t>
            </a:r>
            <a:r>
              <a:rPr lang="en-US" sz="1200" dirty="0">
                <a:solidFill>
                  <a:srgbClr val="4C4C48"/>
                </a:solidFill>
                <a:latin typeface="Arial" panose="020B0604020202020204" pitchFamily="34" charset="0"/>
                <a:cs typeface="Arial" panose="020B0604020202020204" pitchFamily="34" charset="0"/>
              </a:rPr>
              <a:t>by </a:t>
            </a:r>
            <a:r>
              <a:rPr lang="en-US" sz="1200" dirty="0">
                <a:solidFill>
                  <a:srgbClr val="5F5E58"/>
                </a:solidFill>
                <a:latin typeface="Arial" panose="020B0604020202020204" pitchFamily="34" charset="0"/>
                <a:cs typeface="Arial" panose="020B0604020202020204" pitchFamily="34" charset="0"/>
              </a:rPr>
              <a:t>a</a:t>
            </a:r>
          </a:p>
          <a:p>
            <a:r>
              <a:rPr lang="en-US" sz="1200" dirty="0" smtClean="0">
                <a:solidFill>
                  <a:srgbClr val="3B3B38"/>
                </a:solidFill>
                <a:latin typeface="Arial" panose="020B0604020202020204" pitchFamily="34" charset="0"/>
                <a:cs typeface="Arial" panose="020B0604020202020204" pitchFamily="34" charset="0"/>
              </a:rPr>
              <a:t>Lim</a:t>
            </a:r>
            <a:r>
              <a:rPr lang="en-US" sz="1200" dirty="0" smtClean="0">
                <a:solidFill>
                  <a:srgbClr val="4C4C48"/>
                </a:solidFill>
                <a:latin typeface="Arial" panose="020B0604020202020204" pitchFamily="34" charset="0"/>
                <a:cs typeface="Arial" panose="020B0604020202020204" pitchFamily="34" charset="0"/>
              </a:rPr>
              <a:t>ited </a:t>
            </a:r>
            <a:r>
              <a:rPr lang="en-US" sz="1200" dirty="0" smtClean="0">
                <a:solidFill>
                  <a:srgbClr val="5F5E58"/>
                </a:solidFill>
                <a:latin typeface="Arial" panose="020B0604020202020204" pitchFamily="34" charset="0"/>
                <a:cs typeface="Arial" panose="020B0604020202020204" pitchFamily="34" charset="0"/>
              </a:rPr>
              <a:t>co</a:t>
            </a:r>
            <a:r>
              <a:rPr lang="en-US" sz="1200" dirty="0" smtClean="0">
                <a:solidFill>
                  <a:srgbClr val="3B3B38"/>
                </a:solidFill>
                <a:latin typeface="Arial" panose="020B0604020202020204" pitchFamily="34" charset="0"/>
                <a:cs typeface="Arial" panose="020B0604020202020204" pitchFamily="34" charset="0"/>
              </a:rPr>
              <a:t>mpany</a:t>
            </a:r>
            <a:r>
              <a:rPr lang="en-US" sz="1200" dirty="0">
                <a:solidFill>
                  <a:srgbClr val="7E7E7C"/>
                </a:solidFill>
                <a:latin typeface="Arial" panose="020B0604020202020204" pitchFamily="34" charset="0"/>
                <a:cs typeface="Arial" panose="020B0604020202020204" pitchFamily="34" charset="0"/>
              </a:rPr>
              <a:t>. </a:t>
            </a:r>
            <a:r>
              <a:rPr lang="en-US" sz="1200" dirty="0">
                <a:solidFill>
                  <a:srgbClr val="4C4C48"/>
                </a:solidFill>
                <a:latin typeface="Arial" panose="020B0604020202020204" pitchFamily="34" charset="0"/>
                <a:cs typeface="Arial" panose="020B0604020202020204" pitchFamily="34" charset="0"/>
              </a:rPr>
              <a:t>The </a:t>
            </a:r>
            <a:r>
              <a:rPr lang="en-US" sz="1200" dirty="0" smtClean="0">
                <a:solidFill>
                  <a:srgbClr val="4C4C48"/>
                </a:solidFill>
                <a:latin typeface="Arial" panose="020B0604020202020204" pitchFamily="34" charset="0"/>
                <a:cs typeface="Arial" panose="020B0604020202020204" pitchFamily="34" charset="0"/>
              </a:rPr>
              <a:t>d</a:t>
            </a:r>
            <a:r>
              <a:rPr lang="en-US" sz="1200" dirty="0" smtClean="0">
                <a:solidFill>
                  <a:srgbClr val="3B3B38"/>
                </a:solidFill>
                <a:latin typeface="Arial" panose="020B0604020202020204" pitchFamily="34" charset="0"/>
                <a:cs typeface="Arial" panose="020B0604020202020204" pitchFamily="34" charset="0"/>
              </a:rPr>
              <a:t>ivid</a:t>
            </a:r>
            <a:r>
              <a:rPr lang="en-US" sz="1200" dirty="0" smtClean="0">
                <a:solidFill>
                  <a:srgbClr val="5F5E58"/>
                </a:solidFill>
                <a:latin typeface="Arial" panose="020B0604020202020204" pitchFamily="34" charset="0"/>
                <a:cs typeface="Arial" panose="020B0604020202020204" pitchFamily="34" charset="0"/>
              </a:rPr>
              <a:t>e</a:t>
            </a:r>
            <a:r>
              <a:rPr lang="en-US" sz="1200" dirty="0" smtClean="0">
                <a:solidFill>
                  <a:srgbClr val="3B3B38"/>
                </a:solidFill>
                <a:latin typeface="Arial" panose="020B0604020202020204" pitchFamily="34" charset="0"/>
                <a:cs typeface="Arial" panose="020B0604020202020204" pitchFamily="34" charset="0"/>
              </a:rPr>
              <a:t>nd</a:t>
            </a:r>
            <a:r>
              <a:rPr lang="en-US" sz="1200" dirty="0" smtClean="0">
                <a:solidFill>
                  <a:srgbClr val="5F5E58"/>
                </a:solidFill>
                <a:latin typeface="Arial" panose="020B0604020202020204" pitchFamily="34" charset="0"/>
                <a:cs typeface="Arial" panose="020B0604020202020204" pitchFamily="34" charset="0"/>
              </a:rPr>
              <a:t>s </a:t>
            </a:r>
            <a:r>
              <a:rPr lang="en-US" sz="1200" dirty="0">
                <a:solidFill>
                  <a:srgbClr val="5F5E58"/>
                </a:solidFill>
                <a:latin typeface="Arial" panose="020B0604020202020204" pitchFamily="34" charset="0"/>
                <a:cs typeface="Arial" panose="020B0604020202020204" pitchFamily="34" charset="0"/>
              </a:rPr>
              <a:t>are </a:t>
            </a:r>
            <a:r>
              <a:rPr lang="en-US" sz="1200" dirty="0">
                <a:solidFill>
                  <a:srgbClr val="4C4C48"/>
                </a:solidFill>
                <a:latin typeface="Arial" panose="020B0604020202020204" pitchFamily="34" charset="0"/>
                <a:cs typeface="Arial" panose="020B0604020202020204" pitchFamily="34" charset="0"/>
              </a:rPr>
              <a:t>paid </a:t>
            </a:r>
            <a:r>
              <a:rPr lang="en-US" sz="1200" dirty="0" smtClean="0">
                <a:solidFill>
                  <a:srgbClr val="5F5E58"/>
                </a:solidFill>
                <a:latin typeface="Arial" panose="020B0604020202020204" pitchFamily="34" charset="0"/>
                <a:cs typeface="Arial" panose="020B0604020202020204" pitchFamily="34" charset="0"/>
              </a:rPr>
              <a:t>to individual</a:t>
            </a:r>
            <a:r>
              <a:rPr lang="en-US" sz="1200" dirty="0" smtClean="0">
                <a:solidFill>
                  <a:srgbClr val="3B3B38"/>
                </a:solidFill>
                <a:latin typeface="Arial" panose="020B0604020202020204" pitchFamily="34" charset="0"/>
                <a:cs typeface="Arial" panose="020B0604020202020204" pitchFamily="34" charset="0"/>
              </a:rPr>
              <a:t> </a:t>
            </a:r>
            <a:r>
              <a:rPr lang="en-US" sz="1200" dirty="0" smtClean="0">
                <a:solidFill>
                  <a:srgbClr val="5F5E58"/>
                </a:solidFill>
                <a:latin typeface="Arial" panose="020B0604020202020204" pitchFamily="34" charset="0"/>
                <a:cs typeface="Arial" panose="020B0604020202020204" pitchFamily="34" charset="0"/>
              </a:rPr>
              <a:t>s</a:t>
            </a:r>
            <a:r>
              <a:rPr lang="en-US" sz="1200" dirty="0" smtClean="0">
                <a:solidFill>
                  <a:srgbClr val="3B3B38"/>
                </a:solidFill>
                <a:latin typeface="Arial" panose="020B0604020202020204" pitchFamily="34" charset="0"/>
                <a:cs typeface="Arial" panose="020B0604020202020204" pitchFamily="34" charset="0"/>
              </a:rPr>
              <a:t>h</a:t>
            </a:r>
            <a:r>
              <a:rPr lang="en-US" sz="1200" dirty="0" smtClean="0">
                <a:solidFill>
                  <a:srgbClr val="5F5E58"/>
                </a:solidFill>
                <a:latin typeface="Arial" panose="020B0604020202020204" pitchFamily="34" charset="0"/>
                <a:cs typeface="Arial" panose="020B0604020202020204" pitchFamily="34" charset="0"/>
              </a:rPr>
              <a:t>a</a:t>
            </a:r>
            <a:r>
              <a:rPr lang="en-US" sz="1200" dirty="0" smtClean="0">
                <a:solidFill>
                  <a:srgbClr val="3B3B38"/>
                </a:solidFill>
                <a:latin typeface="Arial" panose="020B0604020202020204" pitchFamily="34" charset="0"/>
                <a:cs typeface="Arial" panose="020B0604020202020204" pitchFamily="34" charset="0"/>
              </a:rPr>
              <a:t>r</a:t>
            </a:r>
            <a:r>
              <a:rPr lang="en-US" sz="1200" dirty="0" smtClean="0">
                <a:solidFill>
                  <a:srgbClr val="5F5E58"/>
                </a:solidFill>
                <a:latin typeface="Arial" panose="020B0604020202020204" pitchFamily="34" charset="0"/>
                <a:cs typeface="Arial" panose="020B0604020202020204" pitchFamily="34" charset="0"/>
              </a:rPr>
              <a:t>e</a:t>
            </a:r>
            <a:r>
              <a:rPr lang="en-US" sz="1200" dirty="0" smtClean="0">
                <a:solidFill>
                  <a:srgbClr val="3B3B38"/>
                </a:solidFill>
                <a:latin typeface="Arial" panose="020B0604020202020204" pitchFamily="34" charset="0"/>
                <a:cs typeface="Arial" panose="020B0604020202020204" pitchFamily="34" charset="0"/>
              </a:rPr>
              <a:t>h</a:t>
            </a:r>
            <a:r>
              <a:rPr lang="en-US" sz="1200" dirty="0" smtClean="0">
                <a:solidFill>
                  <a:srgbClr val="5F5E58"/>
                </a:solidFill>
                <a:latin typeface="Arial" panose="020B0604020202020204" pitchFamily="34" charset="0"/>
                <a:cs typeface="Arial" panose="020B0604020202020204" pitchFamily="34" charset="0"/>
              </a:rPr>
              <a:t>o</a:t>
            </a:r>
            <a:r>
              <a:rPr lang="en-US" sz="1200" dirty="0" smtClean="0">
                <a:solidFill>
                  <a:srgbClr val="3B3B38"/>
                </a:solidFill>
                <a:latin typeface="Arial" panose="020B0604020202020204" pitchFamily="34" charset="0"/>
                <a:cs typeface="Arial" panose="020B0604020202020204" pitchFamily="34" charset="0"/>
              </a:rPr>
              <a:t>l</a:t>
            </a:r>
            <a:r>
              <a:rPr lang="en-US" sz="1200" dirty="0" smtClean="0">
                <a:solidFill>
                  <a:srgbClr val="4C4C48"/>
                </a:solidFill>
                <a:latin typeface="Arial" panose="020B0604020202020204" pitchFamily="34" charset="0"/>
                <a:cs typeface="Arial" panose="020B0604020202020204" pitchFamily="34" charset="0"/>
              </a:rPr>
              <a:t>ders </a:t>
            </a:r>
            <a:r>
              <a:rPr lang="en-US" sz="1200" dirty="0">
                <a:solidFill>
                  <a:srgbClr val="3B3B38"/>
                </a:solidFill>
                <a:latin typeface="Arial" panose="020B0604020202020204" pitchFamily="34" charset="0"/>
                <a:cs typeface="Arial" panose="020B0604020202020204" pitchFamily="34" charset="0"/>
              </a:rPr>
              <a:t>in </a:t>
            </a:r>
            <a:r>
              <a:rPr lang="en-US" sz="1200" dirty="0">
                <a:solidFill>
                  <a:srgbClr val="4C4C48"/>
                </a:solidFill>
                <a:latin typeface="Arial" panose="020B0604020202020204" pitchFamily="34" charset="0"/>
                <a:cs typeface="Arial" panose="020B0604020202020204" pitchFamily="34" charset="0"/>
              </a:rPr>
              <a:t>proportion to </a:t>
            </a:r>
            <a:r>
              <a:rPr lang="en-US" sz="1200" dirty="0" smtClean="0">
                <a:solidFill>
                  <a:srgbClr val="5F5E58"/>
                </a:solidFill>
                <a:latin typeface="Arial" panose="020B0604020202020204" pitchFamily="34" charset="0"/>
                <a:cs typeface="Arial" panose="020B0604020202020204" pitchFamily="34" charset="0"/>
              </a:rPr>
              <a:t>t</a:t>
            </a:r>
            <a:r>
              <a:rPr lang="en-US" sz="1200" dirty="0" smtClean="0">
                <a:solidFill>
                  <a:srgbClr val="3B3B38"/>
                </a:solidFill>
                <a:latin typeface="Arial" panose="020B0604020202020204" pitchFamily="34" charset="0"/>
                <a:cs typeface="Arial" panose="020B0604020202020204" pitchFamily="34" charset="0"/>
              </a:rPr>
              <a:t>h</a:t>
            </a:r>
            <a:r>
              <a:rPr lang="en-US" sz="1200" dirty="0" smtClean="0">
                <a:solidFill>
                  <a:srgbClr val="5F5E58"/>
                </a:solidFill>
                <a:latin typeface="Arial" panose="020B0604020202020204" pitchFamily="34" charset="0"/>
                <a:cs typeface="Arial" panose="020B0604020202020204" pitchFamily="34" charset="0"/>
              </a:rPr>
              <a:t>e </a:t>
            </a:r>
            <a:r>
              <a:rPr lang="en-US" sz="1200" dirty="0" smtClean="0">
                <a:solidFill>
                  <a:srgbClr val="4C4C48"/>
                </a:solidFill>
                <a:latin typeface="Arial" panose="020B0604020202020204" pitchFamily="34" charset="0"/>
                <a:cs typeface="Arial" panose="020B0604020202020204" pitchFamily="34" charset="0"/>
              </a:rPr>
              <a:t>number </a:t>
            </a:r>
            <a:r>
              <a:rPr lang="en-US" sz="1200" dirty="0">
                <a:solidFill>
                  <a:srgbClr val="5F5E58"/>
                </a:solidFill>
                <a:latin typeface="Arial" panose="020B0604020202020204" pitchFamily="34" charset="0"/>
                <a:cs typeface="Arial" panose="020B0604020202020204" pitchFamily="34" charset="0"/>
              </a:rPr>
              <a:t>o</a:t>
            </a:r>
            <a:r>
              <a:rPr lang="en-US" sz="1200" dirty="0">
                <a:solidFill>
                  <a:srgbClr val="3B3B38"/>
                </a:solidFill>
                <a:latin typeface="Arial" panose="020B0604020202020204" pitchFamily="34" charset="0"/>
                <a:cs typeface="Arial" panose="020B0604020202020204" pitchFamily="34" charset="0"/>
              </a:rPr>
              <a:t>f </a:t>
            </a:r>
            <a:r>
              <a:rPr lang="en-US" sz="1200" dirty="0">
                <a:solidFill>
                  <a:srgbClr val="5F5E58"/>
                </a:solidFill>
                <a:latin typeface="Arial" panose="020B0604020202020204" pitchFamily="34" charset="0"/>
                <a:cs typeface="Arial" panose="020B0604020202020204" pitchFamily="34" charset="0"/>
              </a:rPr>
              <a:t>s</a:t>
            </a:r>
            <a:r>
              <a:rPr lang="en-US" sz="1200" dirty="0">
                <a:solidFill>
                  <a:srgbClr val="3B3B38"/>
                </a:solidFill>
                <a:latin typeface="Arial" panose="020B0604020202020204" pitchFamily="34" charset="0"/>
                <a:cs typeface="Arial" panose="020B0604020202020204" pitchFamily="34" charset="0"/>
              </a:rPr>
              <a:t>h</a:t>
            </a:r>
            <a:r>
              <a:rPr lang="en-US" sz="1200" dirty="0">
                <a:solidFill>
                  <a:srgbClr val="5F5E58"/>
                </a:solidFill>
                <a:latin typeface="Arial" panose="020B0604020202020204" pitchFamily="34" charset="0"/>
                <a:cs typeface="Arial" panose="020B0604020202020204" pitchFamily="34" charset="0"/>
              </a:rPr>
              <a:t>a</a:t>
            </a:r>
            <a:r>
              <a:rPr lang="en-US" sz="1200" dirty="0">
                <a:solidFill>
                  <a:srgbClr val="3B3B38"/>
                </a:solidFill>
                <a:latin typeface="Arial" panose="020B0604020202020204" pitchFamily="34" charset="0"/>
                <a:cs typeface="Arial" panose="020B0604020202020204" pitchFamily="34" charset="0"/>
              </a:rPr>
              <a:t>r</a:t>
            </a:r>
            <a:r>
              <a:rPr lang="en-US" sz="1200" dirty="0">
                <a:solidFill>
                  <a:srgbClr val="5F5E58"/>
                </a:solidFill>
                <a:latin typeface="Arial" panose="020B0604020202020204" pitchFamily="34" charset="0"/>
                <a:cs typeface="Arial" panose="020B0604020202020204" pitchFamily="34" charset="0"/>
              </a:rPr>
              <a:t>es </a:t>
            </a:r>
            <a:r>
              <a:rPr lang="en-US" sz="1200" dirty="0">
                <a:solidFill>
                  <a:srgbClr val="3B3B38"/>
                </a:solidFill>
                <a:latin typeface="Arial" panose="020B0604020202020204" pitchFamily="34" charset="0"/>
                <a:cs typeface="Arial" panose="020B0604020202020204" pitchFamily="34" charset="0"/>
              </a:rPr>
              <a:t>th</a:t>
            </a:r>
            <a:r>
              <a:rPr lang="en-US" sz="1200" dirty="0">
                <a:solidFill>
                  <a:srgbClr val="5F5E58"/>
                </a:solidFill>
                <a:latin typeface="Arial" panose="020B0604020202020204" pitchFamily="34" charset="0"/>
                <a:cs typeface="Arial" panose="020B0604020202020204" pitchFamily="34" charset="0"/>
              </a:rPr>
              <a:t>ey </a:t>
            </a:r>
            <a:r>
              <a:rPr lang="en-US" sz="1200" dirty="0" smtClean="0">
                <a:solidFill>
                  <a:srgbClr val="5F5E58"/>
                </a:solidFill>
                <a:latin typeface="Arial" panose="020B0604020202020204" pitchFamily="34" charset="0"/>
                <a:cs typeface="Arial" panose="020B0604020202020204" pitchFamily="34" charset="0"/>
              </a:rPr>
              <a:t>own</a:t>
            </a:r>
            <a:r>
              <a:rPr lang="en-US" sz="1200" dirty="0" smtClean="0">
                <a:solidFill>
                  <a:srgbClr val="7E7E7C"/>
                </a:solidFill>
                <a:latin typeface="Arial" panose="020B0604020202020204" pitchFamily="34" charset="0"/>
                <a:cs typeface="Arial" panose="020B0604020202020204" pitchFamily="34" charset="0"/>
              </a:rPr>
              <a:t>. </a:t>
            </a:r>
            <a:r>
              <a:rPr lang="en-US" sz="1200" dirty="0" smtClean="0">
                <a:solidFill>
                  <a:srgbClr val="4C4C48"/>
                </a:solidFill>
                <a:latin typeface="Arial" panose="020B0604020202020204" pitchFamily="34" charset="0"/>
                <a:cs typeface="Arial" panose="020B0604020202020204" pitchFamily="34" charset="0"/>
              </a:rPr>
              <a:t>D</a:t>
            </a:r>
            <a:r>
              <a:rPr lang="en-US" sz="1200" dirty="0" smtClean="0">
                <a:solidFill>
                  <a:srgbClr val="3B3B38"/>
                </a:solidFill>
                <a:latin typeface="Arial" panose="020B0604020202020204" pitchFamily="34" charset="0"/>
                <a:cs typeface="Arial" panose="020B0604020202020204" pitchFamily="34" charset="0"/>
              </a:rPr>
              <a:t>i</a:t>
            </a:r>
            <a:r>
              <a:rPr lang="en-US" sz="1200" dirty="0" smtClean="0">
                <a:solidFill>
                  <a:srgbClr val="5F5E58"/>
                </a:solidFill>
                <a:latin typeface="Arial" panose="020B0604020202020204" pitchFamily="34" charset="0"/>
                <a:cs typeface="Arial" panose="020B0604020202020204" pitchFamily="34" charset="0"/>
              </a:rPr>
              <a:t>v</a:t>
            </a:r>
            <a:r>
              <a:rPr lang="en-US" sz="1200" dirty="0" smtClean="0">
                <a:solidFill>
                  <a:srgbClr val="3B3B38"/>
                </a:solidFill>
                <a:latin typeface="Arial" panose="020B0604020202020204" pitchFamily="34" charset="0"/>
                <a:cs typeface="Arial" panose="020B0604020202020204" pitchFamily="34" charset="0"/>
              </a:rPr>
              <a:t>id</a:t>
            </a:r>
            <a:r>
              <a:rPr lang="en-US" sz="1200" dirty="0" smtClean="0">
                <a:solidFill>
                  <a:srgbClr val="4C4C48"/>
                </a:solidFill>
                <a:latin typeface="Arial" panose="020B0604020202020204" pitchFamily="34" charset="0"/>
                <a:cs typeface="Arial" panose="020B0604020202020204" pitchFamily="34" charset="0"/>
              </a:rPr>
              <a:t>ends </a:t>
            </a:r>
            <a:r>
              <a:rPr lang="en-US" sz="1200" dirty="0" smtClean="0">
                <a:solidFill>
                  <a:srgbClr val="5F5E58"/>
                </a:solidFill>
                <a:latin typeface="Arial" panose="020B0604020202020204" pitchFamily="34" charset="0"/>
                <a:cs typeface="Arial" panose="020B0604020202020204" pitchFamily="34" charset="0"/>
              </a:rPr>
              <a:t>a</a:t>
            </a:r>
            <a:r>
              <a:rPr lang="en-US" sz="1200" dirty="0" smtClean="0">
                <a:solidFill>
                  <a:srgbClr val="3B3B38"/>
                </a:solidFill>
                <a:latin typeface="Arial" panose="020B0604020202020204" pitchFamily="34" charset="0"/>
                <a:cs typeface="Arial" panose="020B0604020202020204" pitchFamily="34" charset="0"/>
              </a:rPr>
              <a:t>r</a:t>
            </a:r>
            <a:r>
              <a:rPr lang="en-US" sz="1200" dirty="0" smtClean="0">
                <a:solidFill>
                  <a:srgbClr val="5F5E58"/>
                </a:solidFill>
                <a:latin typeface="Arial" panose="020B0604020202020204" pitchFamily="34" charset="0"/>
                <a:cs typeface="Arial" panose="020B0604020202020204" pitchFamily="34" charset="0"/>
              </a:rPr>
              <a:t>e </a:t>
            </a:r>
            <a:r>
              <a:rPr lang="en-US" sz="1200" dirty="0" smtClean="0">
                <a:solidFill>
                  <a:srgbClr val="3B3B38"/>
                </a:solidFill>
                <a:latin typeface="Arial" panose="020B0604020202020204" pitchFamily="34" charset="0"/>
                <a:cs typeface="Arial" panose="020B0604020202020204" pitchFamily="34" charset="0"/>
              </a:rPr>
              <a:t>pa</a:t>
            </a:r>
            <a:r>
              <a:rPr lang="en-US" sz="1200" dirty="0" smtClean="0">
                <a:solidFill>
                  <a:srgbClr val="222221"/>
                </a:solidFill>
                <a:latin typeface="Arial" panose="020B0604020202020204" pitchFamily="34" charset="0"/>
                <a:cs typeface="Arial" panose="020B0604020202020204" pitchFamily="34" charset="0"/>
              </a:rPr>
              <a:t>i</a:t>
            </a:r>
            <a:r>
              <a:rPr lang="en-US" sz="1200" dirty="0" smtClean="0">
                <a:solidFill>
                  <a:srgbClr val="3B3B38"/>
                </a:solidFill>
                <a:latin typeface="Arial" panose="020B0604020202020204" pitchFamily="34" charset="0"/>
                <a:cs typeface="Arial" panose="020B0604020202020204" pitchFamily="34" charset="0"/>
              </a:rPr>
              <a:t>d </a:t>
            </a:r>
            <a:r>
              <a:rPr lang="en-US" sz="1200" dirty="0" smtClean="0">
                <a:solidFill>
                  <a:srgbClr val="4C4C48"/>
                </a:solidFill>
                <a:latin typeface="Arial" panose="020B0604020202020204" pitchFamily="34" charset="0"/>
                <a:cs typeface="Arial" panose="020B0604020202020204" pitchFamily="34" charset="0"/>
              </a:rPr>
              <a:t>a</a:t>
            </a:r>
            <a:r>
              <a:rPr lang="en-US" sz="1200" dirty="0" smtClean="0">
                <a:solidFill>
                  <a:srgbClr val="3B3B38"/>
                </a:solidFill>
                <a:latin typeface="Arial" panose="020B0604020202020204" pitchFamily="34" charset="0"/>
                <a:cs typeface="Arial" panose="020B0604020202020204" pitchFamily="34" charset="0"/>
              </a:rPr>
              <a:t>nnuall</a:t>
            </a:r>
            <a:r>
              <a:rPr lang="en-US" sz="1200" dirty="0" smtClean="0">
                <a:solidFill>
                  <a:srgbClr val="4C4C48"/>
                </a:solidFill>
                <a:latin typeface="Arial" panose="020B0604020202020204" pitchFamily="34" charset="0"/>
                <a:cs typeface="Arial" panose="020B0604020202020204" pitchFamily="34" charset="0"/>
              </a:rPr>
              <a:t>y</a:t>
            </a:r>
            <a:r>
              <a:rPr lang="en-US" sz="1200" dirty="0">
                <a:solidFill>
                  <a:srgbClr val="4C4C48"/>
                </a:solidFill>
                <a:latin typeface="Arial" panose="020B0604020202020204" pitchFamily="34" charset="0"/>
                <a:cs typeface="Arial" panose="020B0604020202020204" pitchFamily="34" charset="0"/>
              </a:rPr>
              <a:t>, </a:t>
            </a:r>
            <a:r>
              <a:rPr lang="en-US" sz="1200" dirty="0" smtClean="0">
                <a:solidFill>
                  <a:srgbClr val="3B3B38"/>
                </a:solidFill>
                <a:latin typeface="Arial" panose="020B0604020202020204" pitchFamily="34" charset="0"/>
                <a:cs typeface="Arial" panose="020B0604020202020204" pitchFamily="34" charset="0"/>
              </a:rPr>
              <a:t>but </a:t>
            </a:r>
            <a:r>
              <a:rPr lang="en-US" sz="1200" dirty="0">
                <a:solidFill>
                  <a:srgbClr val="3B3B38"/>
                </a:solidFill>
                <a:latin typeface="Arial" panose="020B0604020202020204" pitchFamily="34" charset="0"/>
                <a:cs typeface="Arial" panose="020B0604020202020204" pitchFamily="34" charset="0"/>
              </a:rPr>
              <a:t>most </a:t>
            </a:r>
            <a:r>
              <a:rPr lang="en-US" sz="1200" dirty="0" smtClean="0">
                <a:solidFill>
                  <a:srgbClr val="222221"/>
                </a:solidFill>
                <a:latin typeface="Arial" panose="020B0604020202020204" pitchFamily="34" charset="0"/>
                <a:cs typeface="Arial" panose="020B0604020202020204" pitchFamily="34" charset="0"/>
              </a:rPr>
              <a:t>L</a:t>
            </a:r>
            <a:r>
              <a:rPr lang="en-US" sz="1200" dirty="0" smtClean="0">
                <a:solidFill>
                  <a:srgbClr val="3B3B38"/>
                </a:solidFill>
                <a:latin typeface="Arial" panose="020B0604020202020204" pitchFamily="34" charset="0"/>
                <a:cs typeface="Arial" panose="020B0604020202020204" pitchFamily="34" charset="0"/>
              </a:rPr>
              <a:t>i</a:t>
            </a:r>
            <a:r>
              <a:rPr lang="en-US" sz="1200" dirty="0" smtClean="0">
                <a:solidFill>
                  <a:srgbClr val="4C4C48"/>
                </a:solidFill>
                <a:latin typeface="Arial" panose="020B0604020202020204" pitchFamily="34" charset="0"/>
                <a:cs typeface="Arial" panose="020B0604020202020204" pitchFamily="34" charset="0"/>
              </a:rPr>
              <a:t>m</a:t>
            </a:r>
            <a:r>
              <a:rPr lang="en-US" sz="1200" dirty="0" smtClean="0">
                <a:solidFill>
                  <a:srgbClr val="3B3B38"/>
                </a:solidFill>
                <a:latin typeface="Arial" panose="020B0604020202020204" pitchFamily="34" charset="0"/>
                <a:cs typeface="Arial" panose="020B0604020202020204" pitchFamily="34" charset="0"/>
              </a:rPr>
              <a:t>ited </a:t>
            </a:r>
            <a:r>
              <a:rPr lang="en-US" sz="1200" dirty="0" smtClean="0">
                <a:solidFill>
                  <a:srgbClr val="5F5E58"/>
                </a:solidFill>
                <a:latin typeface="Arial" panose="020B0604020202020204" pitchFamily="34" charset="0"/>
                <a:cs typeface="Arial" panose="020B0604020202020204" pitchFamily="34" charset="0"/>
              </a:rPr>
              <a:t>co</a:t>
            </a:r>
            <a:r>
              <a:rPr lang="en-US" sz="1200" dirty="0" smtClean="0">
                <a:solidFill>
                  <a:srgbClr val="3B3B38"/>
                </a:solidFill>
                <a:latin typeface="Arial" panose="020B0604020202020204" pitchFamily="34" charset="0"/>
                <a:cs typeface="Arial" panose="020B0604020202020204" pitchFamily="34" charset="0"/>
              </a:rPr>
              <a:t>mpani</a:t>
            </a:r>
            <a:r>
              <a:rPr lang="en-US" sz="1200" dirty="0" smtClean="0">
                <a:solidFill>
                  <a:srgbClr val="5F5E58"/>
                </a:solidFill>
                <a:latin typeface="Arial" panose="020B0604020202020204" pitchFamily="34" charset="0"/>
                <a:cs typeface="Arial" panose="020B0604020202020204" pitchFamily="34" charset="0"/>
              </a:rPr>
              <a:t>es </a:t>
            </a:r>
            <a:r>
              <a:rPr lang="en-US" sz="1200" dirty="0" smtClean="0">
                <a:solidFill>
                  <a:srgbClr val="4C4C48"/>
                </a:solidFill>
                <a:latin typeface="Arial" panose="020B0604020202020204" pitchFamily="34" charset="0"/>
                <a:cs typeface="Arial" panose="020B0604020202020204" pitchFamily="34" charset="0"/>
              </a:rPr>
              <a:t>will</a:t>
            </a:r>
            <a:r>
              <a:rPr lang="en-US" sz="1200" dirty="0" smtClean="0">
                <a:solidFill>
                  <a:srgbClr val="BDBCB9"/>
                </a:solidFill>
                <a:latin typeface="Arial" panose="020B0604020202020204" pitchFamily="34" charset="0"/>
                <a:cs typeface="Arial" panose="020B0604020202020204" pitchFamily="34" charset="0"/>
              </a:rPr>
              <a:t> </a:t>
            </a:r>
            <a:r>
              <a:rPr lang="en-US" sz="1200" dirty="0">
                <a:solidFill>
                  <a:srgbClr val="3B3B38"/>
                </a:solidFill>
                <a:latin typeface="Arial" panose="020B0604020202020204" pitchFamily="34" charset="0"/>
                <a:cs typeface="Arial" panose="020B0604020202020204" pitchFamily="34" charset="0"/>
              </a:rPr>
              <a:t>p</a:t>
            </a:r>
            <a:r>
              <a:rPr lang="en-US" sz="1200" dirty="0">
                <a:solidFill>
                  <a:srgbClr val="5F5E58"/>
                </a:solidFill>
                <a:latin typeface="Arial" panose="020B0604020202020204" pitchFamily="34" charset="0"/>
                <a:cs typeface="Arial" panose="020B0604020202020204" pitchFamily="34" charset="0"/>
              </a:rPr>
              <a:t>ay </a:t>
            </a:r>
            <a:r>
              <a:rPr lang="en-US" sz="1200" dirty="0">
                <a:solidFill>
                  <a:srgbClr val="0070C0"/>
                </a:solidFill>
                <a:latin typeface="Arial" panose="020B0604020202020204" pitchFamily="34" charset="0"/>
                <a:cs typeface="Arial" panose="020B0604020202020204" pitchFamily="34" charset="0"/>
              </a:rPr>
              <a:t>interim dividends </a:t>
            </a:r>
            <a:r>
              <a:rPr lang="en-US" sz="1200" dirty="0" smtClean="0">
                <a:solidFill>
                  <a:srgbClr val="3B3B38"/>
                </a:solidFill>
                <a:latin typeface="Arial" panose="020B0604020202020204" pitchFamily="34" charset="0"/>
                <a:cs typeface="Arial" panose="020B0604020202020204" pitchFamily="34" charset="0"/>
              </a:rPr>
              <a:t>part </a:t>
            </a:r>
            <a:r>
              <a:rPr lang="en-US" sz="1200" dirty="0" smtClean="0">
                <a:solidFill>
                  <a:srgbClr val="4C4C48"/>
                </a:solidFill>
                <a:latin typeface="Arial" panose="020B0604020202020204" pitchFamily="34" charset="0"/>
                <a:cs typeface="Arial" panose="020B0604020202020204" pitchFamily="34" charset="0"/>
              </a:rPr>
              <a:t>way </a:t>
            </a:r>
            <a:r>
              <a:rPr lang="en-GB" sz="1200" dirty="0" smtClean="0">
                <a:solidFill>
                  <a:srgbClr val="3B3B38"/>
                </a:solidFill>
                <a:latin typeface="Arial" panose="020B0604020202020204" pitchFamily="34" charset="0"/>
                <a:cs typeface="Arial" panose="020B0604020202020204" pitchFamily="34" charset="0"/>
              </a:rPr>
              <a:t>through </a:t>
            </a:r>
            <a:r>
              <a:rPr lang="en-GB" sz="1200" dirty="0">
                <a:solidFill>
                  <a:srgbClr val="3B3B38"/>
                </a:solidFill>
                <a:latin typeface="Arial" panose="020B0604020202020204" pitchFamily="34" charset="0"/>
                <a:cs typeface="Arial" panose="020B0604020202020204" pitchFamily="34" charset="0"/>
              </a:rPr>
              <a:t>their </a:t>
            </a:r>
            <a:r>
              <a:rPr lang="en-GB" sz="1200" dirty="0" smtClean="0">
                <a:solidFill>
                  <a:srgbClr val="3B3B38"/>
                </a:solidFill>
                <a:latin typeface="Arial" panose="020B0604020202020204" pitchFamily="34" charset="0"/>
                <a:cs typeface="Arial" panose="020B0604020202020204" pitchFamily="34" charset="0"/>
              </a:rPr>
              <a:t>financia</a:t>
            </a:r>
            <a:r>
              <a:rPr lang="en-GB" sz="1200" dirty="0" smtClean="0">
                <a:solidFill>
                  <a:srgbClr val="222221"/>
                </a:solidFill>
                <a:latin typeface="Arial" panose="020B0604020202020204" pitchFamily="34" charset="0"/>
                <a:cs typeface="Arial" panose="020B0604020202020204" pitchFamily="34" charset="0"/>
              </a:rPr>
              <a:t>l </a:t>
            </a:r>
            <a:r>
              <a:rPr lang="en-GB" sz="1200" dirty="0">
                <a:solidFill>
                  <a:srgbClr val="4C4C48"/>
                </a:solidFill>
                <a:latin typeface="Arial" panose="020B0604020202020204" pitchFamily="34" charset="0"/>
                <a:cs typeface="Arial" panose="020B0604020202020204" pitchFamily="34" charset="0"/>
              </a:rPr>
              <a:t>year.</a:t>
            </a:r>
          </a:p>
          <a:p>
            <a:r>
              <a:rPr lang="en-US" sz="1200" dirty="0">
                <a:solidFill>
                  <a:srgbClr val="0070C0"/>
                </a:solidFill>
                <a:latin typeface="Arial" panose="020B0604020202020204" pitchFamily="34" charset="0"/>
                <a:cs typeface="Arial" panose="020B0604020202020204" pitchFamily="34" charset="0"/>
              </a:rPr>
              <a:t>Ordinary dividends</a:t>
            </a:r>
            <a:r>
              <a:rPr lang="en-US" sz="1200" dirty="0">
                <a:solidFill>
                  <a:srgbClr val="71587B"/>
                </a:solidFill>
                <a:latin typeface="Arial" panose="020B0604020202020204" pitchFamily="34" charset="0"/>
                <a:cs typeface="Arial" panose="020B0604020202020204" pitchFamily="34" charset="0"/>
              </a:rPr>
              <a:t> </a:t>
            </a:r>
            <a:r>
              <a:rPr lang="en-US" sz="1200" dirty="0" smtClean="0">
                <a:solidFill>
                  <a:srgbClr val="3B3B38"/>
                </a:solidFill>
                <a:latin typeface="Arial" panose="020B0604020202020204" pitchFamily="34" charset="0"/>
                <a:cs typeface="Arial" panose="020B0604020202020204" pitchFamily="34" charset="0"/>
              </a:rPr>
              <a:t>are </a:t>
            </a:r>
            <a:r>
              <a:rPr lang="en-US" sz="1200" dirty="0">
                <a:solidFill>
                  <a:srgbClr val="5F5E58"/>
                </a:solidFill>
                <a:latin typeface="Arial" panose="020B0604020202020204" pitchFamily="34" charset="0"/>
                <a:cs typeface="Arial" panose="020B0604020202020204" pitchFamily="34" charset="0"/>
              </a:rPr>
              <a:t>va</a:t>
            </a:r>
            <a:r>
              <a:rPr lang="en-US" sz="1200" dirty="0">
                <a:solidFill>
                  <a:srgbClr val="3B3B38"/>
                </a:solidFill>
                <a:latin typeface="Arial" panose="020B0604020202020204" pitchFamily="34" charset="0"/>
                <a:cs typeface="Arial" panose="020B0604020202020204" pitchFamily="34" charset="0"/>
              </a:rPr>
              <a:t>riable </a:t>
            </a:r>
            <a:r>
              <a:rPr lang="en-US" sz="1200" dirty="0">
                <a:solidFill>
                  <a:srgbClr val="ADABAD"/>
                </a:solidFill>
                <a:latin typeface="Arial" panose="020B0604020202020204" pitchFamily="34" charset="0"/>
                <a:cs typeface="Arial" panose="020B0604020202020204" pitchFamily="34" charset="0"/>
              </a:rPr>
              <a:t>·</a:t>
            </a:r>
            <a:r>
              <a:rPr lang="en-US" sz="1200" dirty="0">
                <a:solidFill>
                  <a:srgbClr val="3B3B38"/>
                </a:solidFill>
                <a:latin typeface="Arial" panose="020B0604020202020204" pitchFamily="34" charset="0"/>
                <a:cs typeface="Arial" panose="020B0604020202020204" pitchFamily="34" charset="0"/>
              </a:rPr>
              <a:t>in na</a:t>
            </a:r>
            <a:r>
              <a:rPr lang="en-US" sz="1200" dirty="0">
                <a:solidFill>
                  <a:srgbClr val="222221"/>
                </a:solidFill>
                <a:latin typeface="Arial" panose="020B0604020202020204" pitchFamily="34" charset="0"/>
                <a:cs typeface="Arial" panose="020B0604020202020204" pitchFamily="34" charset="0"/>
              </a:rPr>
              <a:t>t</a:t>
            </a:r>
            <a:r>
              <a:rPr lang="en-US" sz="1200" dirty="0">
                <a:solidFill>
                  <a:srgbClr val="3B3B38"/>
                </a:solidFill>
                <a:latin typeface="Arial" panose="020B0604020202020204" pitchFamily="34" charset="0"/>
                <a:cs typeface="Arial" panose="020B0604020202020204" pitchFamily="34" charset="0"/>
              </a:rPr>
              <a:t>ure</a:t>
            </a:r>
            <a:r>
              <a:rPr lang="en-US" sz="1200" dirty="0">
                <a:solidFill>
                  <a:srgbClr val="7E7E7C"/>
                </a:solidFill>
                <a:latin typeface="Arial" panose="020B0604020202020204" pitchFamily="34" charset="0"/>
                <a:cs typeface="Arial" panose="020B0604020202020204" pitchFamily="34" charset="0"/>
              </a:rPr>
              <a:t>.</a:t>
            </a:r>
          </a:p>
          <a:p>
            <a:r>
              <a:rPr lang="en-US" sz="1200" dirty="0">
                <a:solidFill>
                  <a:srgbClr val="222221"/>
                </a:solidFill>
                <a:latin typeface="Arial" panose="020B0604020202020204" pitchFamily="34" charset="0"/>
                <a:cs typeface="Arial" panose="020B0604020202020204" pitchFamily="34" charset="0"/>
              </a:rPr>
              <a:t>T</a:t>
            </a:r>
            <a:r>
              <a:rPr lang="en-US" sz="1200" dirty="0">
                <a:solidFill>
                  <a:srgbClr val="3B3B38"/>
                </a:solidFill>
                <a:latin typeface="Arial" panose="020B0604020202020204" pitchFamily="34" charset="0"/>
                <a:cs typeface="Arial" panose="020B0604020202020204" pitchFamily="34" charset="0"/>
              </a:rPr>
              <a:t>he dividend </a:t>
            </a:r>
            <a:r>
              <a:rPr lang="en-US" sz="1200" dirty="0">
                <a:solidFill>
                  <a:srgbClr val="4C4C48"/>
                </a:solidFill>
                <a:latin typeface="Arial" panose="020B0604020202020204" pitchFamily="34" charset="0"/>
                <a:cs typeface="Arial" panose="020B0604020202020204" pitchFamily="34" charset="0"/>
              </a:rPr>
              <a:t>wi</a:t>
            </a:r>
            <a:r>
              <a:rPr lang="en-US" sz="1200" dirty="0">
                <a:solidFill>
                  <a:srgbClr val="222221"/>
                </a:solidFill>
                <a:latin typeface="Arial" panose="020B0604020202020204" pitchFamily="34" charset="0"/>
                <a:cs typeface="Arial" panose="020B0604020202020204" pitchFamily="34" charset="0"/>
              </a:rPr>
              <a:t>ll </a:t>
            </a:r>
            <a:r>
              <a:rPr lang="en-US" sz="1200" dirty="0">
                <a:solidFill>
                  <a:srgbClr val="4C4C48"/>
                </a:solidFill>
                <a:latin typeface="Arial" panose="020B0604020202020204" pitchFamily="34" charset="0"/>
                <a:cs typeface="Arial" panose="020B0604020202020204" pitchFamily="34" charset="0"/>
              </a:rPr>
              <a:t>vary </a:t>
            </a:r>
            <a:r>
              <a:rPr lang="en-US" sz="1200" dirty="0">
                <a:solidFill>
                  <a:srgbClr val="3B3B38"/>
                </a:solidFill>
                <a:latin typeface="Arial" panose="020B0604020202020204" pitchFamily="34" charset="0"/>
                <a:cs typeface="Arial" panose="020B0604020202020204" pitchFamily="34" charset="0"/>
              </a:rPr>
              <a:t>according to the </a:t>
            </a:r>
            <a:r>
              <a:rPr lang="en-US" sz="1200" dirty="0" smtClean="0">
                <a:solidFill>
                  <a:srgbClr val="222221"/>
                </a:solidFill>
                <a:latin typeface="Arial" panose="020B0604020202020204" pitchFamily="34" charset="0"/>
                <a:cs typeface="Arial" panose="020B0604020202020204" pitchFamily="34" charset="0"/>
              </a:rPr>
              <a:t>l</a:t>
            </a:r>
            <a:r>
              <a:rPr lang="en-US" sz="1200" dirty="0" smtClean="0">
                <a:solidFill>
                  <a:srgbClr val="4C4C48"/>
                </a:solidFill>
                <a:latin typeface="Arial" panose="020B0604020202020204" pitchFamily="34" charset="0"/>
                <a:cs typeface="Arial" panose="020B0604020202020204" pitchFamily="34" charset="0"/>
              </a:rPr>
              <a:t>eve</a:t>
            </a:r>
            <a:r>
              <a:rPr lang="en-US" sz="1200" dirty="0" smtClean="0">
                <a:solidFill>
                  <a:srgbClr val="222221"/>
                </a:solidFill>
                <a:latin typeface="Arial" panose="020B0604020202020204" pitchFamily="34" charset="0"/>
                <a:cs typeface="Arial" panose="020B0604020202020204" pitchFamily="34" charset="0"/>
              </a:rPr>
              <a:t>l </a:t>
            </a:r>
            <a:r>
              <a:rPr lang="en-US" sz="1200" dirty="0" smtClean="0">
                <a:solidFill>
                  <a:srgbClr val="5F5E58"/>
                </a:solidFill>
                <a:latin typeface="Arial" panose="020B0604020202020204" pitchFamily="34" charset="0"/>
                <a:cs typeface="Arial" panose="020B0604020202020204" pitchFamily="34" charset="0"/>
              </a:rPr>
              <a:t>o</a:t>
            </a:r>
            <a:r>
              <a:rPr lang="en-US" sz="1200" dirty="0" smtClean="0">
                <a:solidFill>
                  <a:srgbClr val="3B3B38"/>
                </a:solidFill>
                <a:latin typeface="Arial" panose="020B0604020202020204" pitchFamily="34" charset="0"/>
                <a:cs typeface="Arial" panose="020B0604020202020204" pitchFamily="34" charset="0"/>
              </a:rPr>
              <a:t>f </a:t>
            </a:r>
            <a:r>
              <a:rPr lang="en-US" sz="1200" dirty="0">
                <a:solidFill>
                  <a:srgbClr val="3B3B38"/>
                </a:solidFill>
                <a:latin typeface="Arial" panose="020B0604020202020204" pitchFamily="34" charset="0"/>
                <a:cs typeface="Arial" panose="020B0604020202020204" pitchFamily="34" charset="0"/>
              </a:rPr>
              <a:t>prof</a:t>
            </a:r>
            <a:r>
              <a:rPr lang="en-US" sz="1200" dirty="0">
                <a:solidFill>
                  <a:srgbClr val="222221"/>
                </a:solidFill>
                <a:latin typeface="Arial" panose="020B0604020202020204" pitchFamily="34" charset="0"/>
                <a:cs typeface="Arial" panose="020B0604020202020204" pitchFamily="34" charset="0"/>
              </a:rPr>
              <a:t>i</a:t>
            </a:r>
            <a:r>
              <a:rPr lang="en-US" sz="1200" dirty="0">
                <a:solidFill>
                  <a:srgbClr val="4C4C48"/>
                </a:solidFill>
                <a:latin typeface="Arial" panose="020B0604020202020204" pitchFamily="34" charset="0"/>
                <a:cs typeface="Arial" panose="020B0604020202020204" pitchFamily="34" charset="0"/>
              </a:rPr>
              <a:t>ts </a:t>
            </a:r>
            <a:r>
              <a:rPr lang="en-US" sz="1200" dirty="0">
                <a:solidFill>
                  <a:srgbClr val="3B3B38"/>
                </a:solidFill>
                <a:latin typeface="Arial" panose="020B0604020202020204" pitchFamily="34" charset="0"/>
                <a:cs typeface="Arial" panose="020B0604020202020204" pitchFamily="34" charset="0"/>
              </a:rPr>
              <a:t>earned b</a:t>
            </a:r>
            <a:r>
              <a:rPr lang="en-US" sz="1200" dirty="0">
                <a:solidFill>
                  <a:srgbClr val="5F5E58"/>
                </a:solidFill>
                <a:latin typeface="Arial" panose="020B0604020202020204" pitchFamily="34" charset="0"/>
                <a:cs typeface="Arial" panose="020B0604020202020204" pitchFamily="34" charset="0"/>
              </a:rPr>
              <a:t>y </a:t>
            </a:r>
            <a:r>
              <a:rPr lang="en-US" sz="1200" dirty="0">
                <a:solidFill>
                  <a:srgbClr val="3B3B38"/>
                </a:solidFill>
                <a:latin typeface="Arial" panose="020B0604020202020204" pitchFamily="34" charset="0"/>
                <a:cs typeface="Arial" panose="020B0604020202020204" pitchFamily="34" charset="0"/>
              </a:rPr>
              <a:t>a </a:t>
            </a:r>
            <a:r>
              <a:rPr lang="en-US" sz="1200" dirty="0">
                <a:solidFill>
                  <a:srgbClr val="5F5E58"/>
                </a:solidFill>
                <a:latin typeface="Arial" panose="020B0604020202020204" pitchFamily="34" charset="0"/>
                <a:cs typeface="Arial" panose="020B0604020202020204" pitchFamily="34" charset="0"/>
              </a:rPr>
              <a:t>co</a:t>
            </a:r>
            <a:r>
              <a:rPr lang="en-US" sz="1200" dirty="0">
                <a:solidFill>
                  <a:srgbClr val="3B3B38"/>
                </a:solidFill>
                <a:latin typeface="Arial" panose="020B0604020202020204" pitchFamily="34" charset="0"/>
                <a:cs typeface="Arial" panose="020B0604020202020204" pitchFamily="34" charset="0"/>
              </a:rPr>
              <a:t>mpany</a:t>
            </a:r>
            <a:r>
              <a:rPr lang="en-US" sz="1200" dirty="0">
                <a:solidFill>
                  <a:srgbClr val="7E7E7C"/>
                </a:solidFill>
                <a:latin typeface="Arial" panose="020B0604020202020204" pitchFamily="34" charset="0"/>
                <a:cs typeface="Arial" panose="020B0604020202020204" pitchFamily="34" charset="0"/>
              </a:rPr>
              <a:t>.</a:t>
            </a:r>
          </a:p>
          <a:p>
            <a:r>
              <a:rPr lang="en-GB" sz="1200" dirty="0">
                <a:solidFill>
                  <a:srgbClr val="0070C0"/>
                </a:solidFill>
                <a:latin typeface="Arial" panose="020B0604020202020204" pitchFamily="34" charset="0"/>
                <a:cs typeface="Arial" panose="020B0604020202020204" pitchFamily="34" charset="0"/>
              </a:rPr>
              <a:t>Preference dividends </a:t>
            </a:r>
            <a:r>
              <a:rPr lang="en-GB" sz="1200" dirty="0" smtClean="0">
                <a:solidFill>
                  <a:srgbClr val="4C4C48"/>
                </a:solidFill>
                <a:latin typeface="Arial" panose="020B0604020202020204" pitchFamily="34" charset="0"/>
                <a:cs typeface="Arial" panose="020B0604020202020204" pitchFamily="34" charset="0"/>
              </a:rPr>
              <a:t>ar</a:t>
            </a:r>
            <a:r>
              <a:rPr lang="en-GB" sz="1200" dirty="0" smtClean="0">
                <a:solidFill>
                  <a:srgbClr val="5F5E58"/>
                </a:solidFill>
                <a:latin typeface="Arial" panose="020B0604020202020204" pitchFamily="34" charset="0"/>
                <a:cs typeface="Arial" panose="020B0604020202020204" pitchFamily="34" charset="0"/>
              </a:rPr>
              <a:t>e </a:t>
            </a:r>
            <a:r>
              <a:rPr lang="en-GB" sz="1200" dirty="0" smtClean="0">
                <a:solidFill>
                  <a:srgbClr val="3B3B38"/>
                </a:solidFill>
                <a:latin typeface="Arial" panose="020B0604020202020204" pitchFamily="34" charset="0"/>
                <a:cs typeface="Arial" panose="020B0604020202020204" pitchFamily="34" charset="0"/>
              </a:rPr>
              <a:t>n</a:t>
            </a:r>
            <a:r>
              <a:rPr lang="en-GB" sz="1200" dirty="0" smtClean="0">
                <a:solidFill>
                  <a:srgbClr val="5F5E58"/>
                </a:solidFill>
                <a:latin typeface="Arial" panose="020B0604020202020204" pitchFamily="34" charset="0"/>
                <a:cs typeface="Arial" panose="020B0604020202020204" pitchFamily="34" charset="0"/>
              </a:rPr>
              <a:t>o</a:t>
            </a:r>
            <a:r>
              <a:rPr lang="en-GB" sz="1200" dirty="0" smtClean="0">
                <a:solidFill>
                  <a:srgbClr val="3B3B38"/>
                </a:solidFill>
                <a:latin typeface="Arial" panose="020B0604020202020204" pitchFamily="34" charset="0"/>
                <a:cs typeface="Arial" panose="020B0604020202020204" pitchFamily="34" charset="0"/>
              </a:rPr>
              <a:t>rmally </a:t>
            </a:r>
            <a:r>
              <a:rPr lang="en-GB" sz="1200" dirty="0">
                <a:solidFill>
                  <a:srgbClr val="3B3B38"/>
                </a:solidFill>
                <a:latin typeface="Arial" panose="020B0604020202020204" pitchFamily="34" charset="0"/>
                <a:cs typeface="Arial" panose="020B0604020202020204" pitchFamily="34" charset="0"/>
              </a:rPr>
              <a:t>a</a:t>
            </a:r>
          </a:p>
          <a:p>
            <a:r>
              <a:rPr lang="en-US" sz="1200" dirty="0">
                <a:solidFill>
                  <a:srgbClr val="4C4C48"/>
                </a:solidFill>
                <a:latin typeface="Arial" panose="020B0604020202020204" pitchFamily="34" charset="0"/>
                <a:cs typeface="Arial" panose="020B0604020202020204" pitchFamily="34" charset="0"/>
              </a:rPr>
              <a:t>fixed amount. </a:t>
            </a:r>
            <a:r>
              <a:rPr lang="en-US" sz="1200" dirty="0" smtClean="0">
                <a:solidFill>
                  <a:srgbClr val="5F5E58"/>
                </a:solidFill>
                <a:latin typeface="Arial" panose="020B0604020202020204" pitchFamily="34" charset="0"/>
                <a:cs typeface="Arial" panose="020B0604020202020204" pitchFamily="34" charset="0"/>
              </a:rPr>
              <a:t>Ge</a:t>
            </a:r>
            <a:r>
              <a:rPr lang="en-US" sz="1200" dirty="0" smtClean="0">
                <a:solidFill>
                  <a:srgbClr val="3B3B38"/>
                </a:solidFill>
                <a:latin typeface="Arial" panose="020B0604020202020204" pitchFamily="34" charset="0"/>
                <a:cs typeface="Arial" panose="020B0604020202020204" pitchFamily="34" charset="0"/>
              </a:rPr>
              <a:t>n</a:t>
            </a:r>
            <a:r>
              <a:rPr lang="en-US" sz="1200" dirty="0" smtClean="0">
                <a:solidFill>
                  <a:srgbClr val="5F5E58"/>
                </a:solidFill>
                <a:latin typeface="Arial" panose="020B0604020202020204" pitchFamily="34" charset="0"/>
                <a:cs typeface="Arial" panose="020B0604020202020204" pitchFamily="34" charset="0"/>
              </a:rPr>
              <a:t>e</a:t>
            </a:r>
            <a:r>
              <a:rPr lang="en-US" sz="1200" dirty="0" smtClean="0">
                <a:solidFill>
                  <a:srgbClr val="3B3B38"/>
                </a:solidFill>
                <a:latin typeface="Arial" panose="020B0604020202020204" pitchFamily="34" charset="0"/>
                <a:cs typeface="Arial" panose="020B0604020202020204" pitchFamily="34" charset="0"/>
              </a:rPr>
              <a:t>rall</a:t>
            </a:r>
            <a:r>
              <a:rPr lang="en-US" sz="1200" dirty="0" smtClean="0">
                <a:solidFill>
                  <a:srgbClr val="5F5E58"/>
                </a:solidFill>
                <a:latin typeface="Arial" panose="020B0604020202020204" pitchFamily="34" charset="0"/>
                <a:cs typeface="Arial" panose="020B0604020202020204" pitchFamily="34" charset="0"/>
              </a:rPr>
              <a:t>y</a:t>
            </a:r>
            <a:r>
              <a:rPr lang="en-US" sz="1200" dirty="0">
                <a:solidFill>
                  <a:srgbClr val="5F5E58"/>
                </a:solidFill>
                <a:latin typeface="Arial" panose="020B0604020202020204" pitchFamily="34" charset="0"/>
                <a:cs typeface="Arial" panose="020B0604020202020204" pitchFamily="34" charset="0"/>
              </a:rPr>
              <a:t>, </a:t>
            </a:r>
            <a:r>
              <a:rPr lang="en-US" sz="1200" dirty="0">
                <a:solidFill>
                  <a:srgbClr val="3B3B38"/>
                </a:solidFill>
                <a:latin typeface="Arial" panose="020B0604020202020204" pitchFamily="34" charset="0"/>
                <a:cs typeface="Arial" panose="020B0604020202020204" pitchFamily="34" charset="0"/>
              </a:rPr>
              <a:t>half </a:t>
            </a:r>
            <a:r>
              <a:rPr lang="en-US" sz="1200" dirty="0">
                <a:solidFill>
                  <a:srgbClr val="4C4C48"/>
                </a:solidFill>
                <a:latin typeface="Arial" panose="020B0604020202020204" pitchFamily="34" charset="0"/>
                <a:cs typeface="Arial" panose="020B0604020202020204" pitchFamily="34" charset="0"/>
              </a:rPr>
              <a:t>of </a:t>
            </a:r>
            <a:r>
              <a:rPr lang="en-US" sz="1200" dirty="0">
                <a:solidFill>
                  <a:srgbClr val="3B3B38"/>
                </a:solidFill>
                <a:latin typeface="Arial" panose="020B0604020202020204" pitchFamily="34" charset="0"/>
                <a:cs typeface="Arial" panose="020B0604020202020204" pitchFamily="34" charset="0"/>
              </a:rPr>
              <a:t>the </a:t>
            </a:r>
            <a:r>
              <a:rPr lang="en-US" sz="1200" dirty="0" smtClean="0">
                <a:solidFill>
                  <a:srgbClr val="4C4C48"/>
                </a:solidFill>
                <a:latin typeface="Arial" panose="020B0604020202020204" pitchFamily="34" charset="0"/>
                <a:cs typeface="Arial" panose="020B0604020202020204" pitchFamily="34" charset="0"/>
              </a:rPr>
              <a:t>total</a:t>
            </a:r>
            <a:endParaRPr lang="en-US" sz="1200" dirty="0">
              <a:solidFill>
                <a:srgbClr val="222221"/>
              </a:solidFill>
              <a:latin typeface="Arial" panose="020B0604020202020204" pitchFamily="34" charset="0"/>
              <a:cs typeface="Arial" panose="020B0604020202020204" pitchFamily="34" charset="0"/>
            </a:endParaRPr>
          </a:p>
          <a:p>
            <a:r>
              <a:rPr lang="en-US" sz="1200" dirty="0">
                <a:solidFill>
                  <a:srgbClr val="4C4C48"/>
                </a:solidFill>
                <a:latin typeface="Arial" panose="020B0604020202020204" pitchFamily="34" charset="0"/>
                <a:cs typeface="Arial" panose="020B0604020202020204" pitchFamily="34" charset="0"/>
              </a:rPr>
              <a:t>dividend </a:t>
            </a:r>
            <a:r>
              <a:rPr lang="en-US" sz="1200" dirty="0">
                <a:solidFill>
                  <a:srgbClr val="3B3B38"/>
                </a:solidFill>
                <a:latin typeface="Arial" panose="020B0604020202020204" pitchFamily="34" charset="0"/>
                <a:cs typeface="Arial" panose="020B0604020202020204" pitchFamily="34" charset="0"/>
              </a:rPr>
              <a:t>i</a:t>
            </a:r>
            <a:r>
              <a:rPr lang="en-US" sz="1200" dirty="0">
                <a:solidFill>
                  <a:srgbClr val="5F5E58"/>
                </a:solidFill>
                <a:latin typeface="Arial" panose="020B0604020202020204" pitchFamily="34" charset="0"/>
                <a:cs typeface="Arial" panose="020B0604020202020204" pitchFamily="34" charset="0"/>
              </a:rPr>
              <a:t>s </a:t>
            </a:r>
            <a:r>
              <a:rPr lang="en-US" sz="1200" dirty="0">
                <a:solidFill>
                  <a:srgbClr val="4C4C48"/>
                </a:solidFill>
                <a:latin typeface="Arial" panose="020B0604020202020204" pitchFamily="34" charset="0"/>
                <a:cs typeface="Arial" panose="020B0604020202020204" pitchFamily="34" charset="0"/>
              </a:rPr>
              <a:t>paid as an </a:t>
            </a:r>
            <a:r>
              <a:rPr lang="en-US" sz="1200" dirty="0">
                <a:solidFill>
                  <a:srgbClr val="3B3B38"/>
                </a:solidFill>
                <a:latin typeface="Arial" panose="020B0604020202020204" pitchFamily="34" charset="0"/>
                <a:cs typeface="Arial" panose="020B0604020202020204" pitchFamily="34" charset="0"/>
              </a:rPr>
              <a:t>int</a:t>
            </a:r>
            <a:r>
              <a:rPr lang="en-US" sz="1200" dirty="0">
                <a:solidFill>
                  <a:srgbClr val="5F5E58"/>
                </a:solidFill>
                <a:latin typeface="Arial" panose="020B0604020202020204" pitchFamily="34" charset="0"/>
                <a:cs typeface="Arial" panose="020B0604020202020204" pitchFamily="34" charset="0"/>
              </a:rPr>
              <a:t>e</a:t>
            </a:r>
            <a:r>
              <a:rPr lang="en-US" sz="1200" dirty="0">
                <a:solidFill>
                  <a:srgbClr val="3B3B38"/>
                </a:solidFill>
                <a:latin typeface="Arial" panose="020B0604020202020204" pitchFamily="34" charset="0"/>
                <a:cs typeface="Arial" panose="020B0604020202020204" pitchFamily="34" charset="0"/>
              </a:rPr>
              <a:t>rim </a:t>
            </a:r>
            <a:r>
              <a:rPr lang="en-US" sz="1200" dirty="0">
                <a:solidFill>
                  <a:srgbClr val="5F5E58"/>
                </a:solidFill>
                <a:latin typeface="Arial" panose="020B0604020202020204" pitchFamily="34" charset="0"/>
                <a:cs typeface="Arial" panose="020B0604020202020204" pitchFamily="34" charset="0"/>
              </a:rPr>
              <a:t>d</a:t>
            </a:r>
            <a:r>
              <a:rPr lang="en-US" sz="1200" dirty="0">
                <a:solidFill>
                  <a:srgbClr val="3B3B38"/>
                </a:solidFill>
                <a:latin typeface="Arial" panose="020B0604020202020204" pitchFamily="34" charset="0"/>
                <a:cs typeface="Arial" panose="020B0604020202020204" pitchFamily="34" charset="0"/>
              </a:rPr>
              <a:t>ivid</a:t>
            </a:r>
            <a:r>
              <a:rPr lang="en-US" sz="1200" dirty="0">
                <a:solidFill>
                  <a:srgbClr val="5F5E58"/>
                </a:solidFill>
                <a:latin typeface="Arial" panose="020B0604020202020204" pitchFamily="34" charset="0"/>
                <a:cs typeface="Arial" panose="020B0604020202020204" pitchFamily="34" charset="0"/>
              </a:rPr>
              <a:t>e</a:t>
            </a:r>
            <a:r>
              <a:rPr lang="en-US" sz="1200" dirty="0">
                <a:solidFill>
                  <a:srgbClr val="3B3B38"/>
                </a:solidFill>
                <a:latin typeface="Arial" panose="020B0604020202020204" pitchFamily="34" charset="0"/>
                <a:cs typeface="Arial" panose="020B0604020202020204" pitchFamily="34" charset="0"/>
              </a:rPr>
              <a:t>nd</a:t>
            </a:r>
            <a:r>
              <a:rPr lang="en-US" sz="1200" dirty="0">
                <a:solidFill>
                  <a:srgbClr val="5F5E58"/>
                </a:solidFill>
                <a:latin typeface="Arial" panose="020B0604020202020204" pitchFamily="34" charset="0"/>
                <a:cs typeface="Arial" panose="020B0604020202020204" pitchFamily="34" charset="0"/>
              </a:rPr>
              <a:t>, </a:t>
            </a:r>
            <a:r>
              <a:rPr lang="en-US" sz="1200" dirty="0" smtClean="0">
                <a:solidFill>
                  <a:srgbClr val="4C4C48"/>
                </a:solidFill>
                <a:latin typeface="Arial" panose="020B0604020202020204" pitchFamily="34" charset="0"/>
                <a:cs typeface="Arial" panose="020B0604020202020204" pitchFamily="34" charset="0"/>
              </a:rPr>
              <a:t>the balance </a:t>
            </a:r>
            <a:r>
              <a:rPr lang="en-US" sz="1200" dirty="0" smtClean="0">
                <a:solidFill>
                  <a:srgbClr val="5F5E58"/>
                </a:solidFill>
                <a:latin typeface="Arial" panose="020B0604020202020204" pitchFamily="34" charset="0"/>
                <a:cs typeface="Arial" panose="020B0604020202020204" pitchFamily="34" charset="0"/>
              </a:rPr>
              <a:t>be</a:t>
            </a:r>
            <a:r>
              <a:rPr lang="en-US" sz="1200" dirty="0" smtClean="0">
                <a:solidFill>
                  <a:srgbClr val="3B3B38"/>
                </a:solidFill>
                <a:latin typeface="Arial" panose="020B0604020202020204" pitchFamily="34" charset="0"/>
                <a:cs typeface="Arial" panose="020B0604020202020204" pitchFamily="34" charset="0"/>
              </a:rPr>
              <a:t>in</a:t>
            </a:r>
            <a:r>
              <a:rPr lang="en-US" sz="1200" dirty="0" smtClean="0">
                <a:solidFill>
                  <a:srgbClr val="5F5E58"/>
                </a:solidFill>
                <a:latin typeface="Arial" panose="020B0604020202020204" pitchFamily="34" charset="0"/>
                <a:cs typeface="Arial" panose="020B0604020202020204" pitchFamily="34" charset="0"/>
              </a:rPr>
              <a:t>g </a:t>
            </a:r>
            <a:r>
              <a:rPr lang="en-US" sz="1200" dirty="0">
                <a:solidFill>
                  <a:srgbClr val="4C4C48"/>
                </a:solidFill>
                <a:latin typeface="Arial" panose="020B0604020202020204" pitchFamily="34" charset="0"/>
                <a:cs typeface="Arial" panose="020B0604020202020204" pitchFamily="34" charset="0"/>
              </a:rPr>
              <a:t>paid </a:t>
            </a:r>
            <a:r>
              <a:rPr lang="en-US" sz="1200" dirty="0">
                <a:solidFill>
                  <a:srgbClr val="5F5E58"/>
                </a:solidFill>
                <a:latin typeface="Arial" panose="020B0604020202020204" pitchFamily="34" charset="0"/>
                <a:cs typeface="Arial" panose="020B0604020202020204" pitchFamily="34" charset="0"/>
              </a:rPr>
              <a:t>at t</a:t>
            </a:r>
            <a:r>
              <a:rPr lang="en-US" sz="1200" dirty="0">
                <a:solidFill>
                  <a:srgbClr val="3B3B38"/>
                </a:solidFill>
                <a:latin typeface="Arial" panose="020B0604020202020204" pitchFamily="34" charset="0"/>
                <a:cs typeface="Arial" panose="020B0604020202020204" pitchFamily="34" charset="0"/>
              </a:rPr>
              <a:t>h</a:t>
            </a:r>
            <a:r>
              <a:rPr lang="en-US" sz="1200" dirty="0">
                <a:solidFill>
                  <a:srgbClr val="5F5E58"/>
                </a:solidFill>
                <a:latin typeface="Arial" panose="020B0604020202020204" pitchFamily="34" charset="0"/>
                <a:cs typeface="Arial" panose="020B0604020202020204" pitchFamily="34" charset="0"/>
              </a:rPr>
              <a:t>e year end.</a:t>
            </a:r>
          </a:p>
          <a:p>
            <a:r>
              <a:rPr lang="en-US" sz="1200" dirty="0" smtClean="0">
                <a:solidFill>
                  <a:srgbClr val="0070C0"/>
                </a:solidFill>
                <a:latin typeface="Arial" panose="020B0604020202020204" pitchFamily="34" charset="0"/>
                <a:cs typeface="Arial" panose="020B0604020202020204" pitchFamily="34" charset="0"/>
              </a:rPr>
              <a:t>Debenture </a:t>
            </a:r>
            <a:r>
              <a:rPr lang="en-US" sz="1200" dirty="0">
                <a:solidFill>
                  <a:srgbClr val="0070C0"/>
                </a:solidFill>
                <a:latin typeface="Arial" panose="020B0604020202020204" pitchFamily="34" charset="0"/>
                <a:cs typeface="Arial" panose="020B0604020202020204" pitchFamily="34" charset="0"/>
              </a:rPr>
              <a:t>interest</a:t>
            </a:r>
            <a:r>
              <a:rPr lang="en-US" sz="1200" dirty="0">
                <a:solidFill>
                  <a:srgbClr val="71587B"/>
                </a:solidFill>
                <a:latin typeface="Arial" panose="020B0604020202020204" pitchFamily="34" charset="0"/>
                <a:cs typeface="Arial" panose="020B0604020202020204" pitchFamily="34" charset="0"/>
              </a:rPr>
              <a:t>: </a:t>
            </a:r>
            <a:r>
              <a:rPr lang="en-US" sz="1200" dirty="0">
                <a:solidFill>
                  <a:srgbClr val="3B3B38"/>
                </a:solidFill>
                <a:latin typeface="Arial" panose="020B0604020202020204" pitchFamily="34" charset="0"/>
                <a:cs typeface="Arial" panose="020B0604020202020204" pitchFamily="34" charset="0"/>
              </a:rPr>
              <a:t>i</a:t>
            </a:r>
            <a:r>
              <a:rPr lang="en-US" sz="1200" dirty="0">
                <a:solidFill>
                  <a:srgbClr val="5F5E58"/>
                </a:solidFill>
                <a:latin typeface="Arial" panose="020B0604020202020204" pitchFamily="34" charset="0"/>
                <a:cs typeface="Arial" panose="020B0604020202020204" pitchFamily="34" charset="0"/>
              </a:rPr>
              <a:t>s </a:t>
            </a:r>
            <a:r>
              <a:rPr lang="en-US" sz="1200" dirty="0" smtClean="0">
                <a:solidFill>
                  <a:srgbClr val="4C4C48"/>
                </a:solidFill>
                <a:latin typeface="Arial" panose="020B0604020202020204" pitchFamily="34" charset="0"/>
                <a:cs typeface="Arial" panose="020B0604020202020204" pitchFamily="34" charset="0"/>
              </a:rPr>
              <a:t>pa</a:t>
            </a:r>
            <a:r>
              <a:rPr lang="en-US" sz="1200" dirty="0" smtClean="0">
                <a:solidFill>
                  <a:srgbClr val="3B3B38"/>
                </a:solidFill>
                <a:latin typeface="Arial" panose="020B0604020202020204" pitchFamily="34" charset="0"/>
                <a:cs typeface="Arial" panose="020B0604020202020204" pitchFamily="34" charset="0"/>
              </a:rPr>
              <a:t>id </a:t>
            </a:r>
            <a:r>
              <a:rPr lang="en-US" sz="1200" dirty="0">
                <a:solidFill>
                  <a:srgbClr val="5F5E58"/>
                </a:solidFill>
                <a:latin typeface="Arial" panose="020B0604020202020204" pitchFamily="34" charset="0"/>
                <a:cs typeface="Arial" panose="020B0604020202020204" pitchFamily="34" charset="0"/>
              </a:rPr>
              <a:t>to </a:t>
            </a:r>
            <a:r>
              <a:rPr lang="en-US" sz="1200" dirty="0">
                <a:solidFill>
                  <a:srgbClr val="3B3B38"/>
                </a:solidFill>
                <a:latin typeface="Arial" panose="020B0604020202020204" pitchFamily="34" charset="0"/>
                <a:cs typeface="Arial" panose="020B0604020202020204" pitchFamily="34" charset="0"/>
              </a:rPr>
              <a:t>d</a:t>
            </a:r>
            <a:r>
              <a:rPr lang="en-US" sz="1200" dirty="0">
                <a:solidFill>
                  <a:srgbClr val="5F5E58"/>
                </a:solidFill>
                <a:latin typeface="Arial" panose="020B0604020202020204" pitchFamily="34" charset="0"/>
                <a:cs typeface="Arial" panose="020B0604020202020204" pitchFamily="34" charset="0"/>
              </a:rPr>
              <a:t>ebenture</a:t>
            </a:r>
          </a:p>
          <a:p>
            <a:r>
              <a:rPr lang="en-US" sz="1200" dirty="0" smtClean="0">
                <a:solidFill>
                  <a:srgbClr val="3B3B38"/>
                </a:solidFill>
                <a:latin typeface="Arial" panose="020B0604020202020204" pitchFamily="34" charset="0"/>
                <a:cs typeface="Arial" panose="020B0604020202020204" pitchFamily="34" charset="0"/>
              </a:rPr>
              <a:t>h</a:t>
            </a:r>
            <a:r>
              <a:rPr lang="en-US" sz="1200" dirty="0" smtClean="0">
                <a:solidFill>
                  <a:srgbClr val="5F5E58"/>
                </a:solidFill>
                <a:latin typeface="Arial" panose="020B0604020202020204" pitchFamily="34" charset="0"/>
                <a:cs typeface="Arial" panose="020B0604020202020204" pitchFamily="34" charset="0"/>
              </a:rPr>
              <a:t>o</a:t>
            </a:r>
            <a:r>
              <a:rPr lang="en-US" sz="1200" dirty="0" smtClean="0">
                <a:solidFill>
                  <a:srgbClr val="222221"/>
                </a:solidFill>
                <a:latin typeface="Arial" panose="020B0604020202020204" pitchFamily="34" charset="0"/>
                <a:cs typeface="Arial" panose="020B0604020202020204" pitchFamily="34" charset="0"/>
              </a:rPr>
              <a:t>l</a:t>
            </a:r>
            <a:r>
              <a:rPr lang="en-US" sz="1200" dirty="0" smtClean="0">
                <a:solidFill>
                  <a:srgbClr val="4C4C48"/>
                </a:solidFill>
                <a:latin typeface="Arial" panose="020B0604020202020204" pitchFamily="34" charset="0"/>
                <a:cs typeface="Arial" panose="020B0604020202020204" pitchFamily="34" charset="0"/>
              </a:rPr>
              <a:t>d</a:t>
            </a:r>
            <a:r>
              <a:rPr lang="en-US" sz="1200" dirty="0" smtClean="0">
                <a:solidFill>
                  <a:srgbClr val="5F5E58"/>
                </a:solidFill>
                <a:latin typeface="Arial" panose="020B0604020202020204" pitchFamily="34" charset="0"/>
                <a:cs typeface="Arial" panose="020B0604020202020204" pitchFamily="34" charset="0"/>
              </a:rPr>
              <a:t>er</a:t>
            </a:r>
            <a:r>
              <a:rPr lang="en-US" sz="1200" dirty="0" smtClean="0">
                <a:solidFill>
                  <a:srgbClr val="7E7E7C"/>
                </a:solidFill>
                <a:latin typeface="Arial" panose="020B0604020202020204" pitchFamily="34" charset="0"/>
                <a:cs typeface="Arial" panose="020B0604020202020204" pitchFamily="34" charset="0"/>
              </a:rPr>
              <a:t>s </a:t>
            </a:r>
            <a:r>
              <a:rPr lang="en-US" sz="1200" dirty="0" smtClean="0">
                <a:solidFill>
                  <a:srgbClr val="5F5E58"/>
                </a:solidFill>
                <a:latin typeface="Arial" panose="020B0604020202020204" pitchFamily="34" charset="0"/>
                <a:cs typeface="Arial" panose="020B0604020202020204" pitchFamily="34" charset="0"/>
              </a:rPr>
              <a:t>(i</a:t>
            </a:r>
            <a:r>
              <a:rPr lang="en-US" sz="1200" dirty="0" smtClean="0">
                <a:solidFill>
                  <a:srgbClr val="3B3B38"/>
                </a:solidFill>
                <a:latin typeface="Arial" panose="020B0604020202020204" pitchFamily="34" charset="0"/>
                <a:cs typeface="Arial" panose="020B0604020202020204" pitchFamily="34" charset="0"/>
              </a:rPr>
              <a:t>nv</a:t>
            </a:r>
            <a:r>
              <a:rPr lang="en-US" sz="1200" dirty="0" smtClean="0">
                <a:solidFill>
                  <a:srgbClr val="5F5E58"/>
                </a:solidFill>
                <a:latin typeface="Arial" panose="020B0604020202020204" pitchFamily="34" charset="0"/>
                <a:cs typeface="Arial" panose="020B0604020202020204" pitchFamily="34" charset="0"/>
              </a:rPr>
              <a:t>estors</a:t>
            </a:r>
            <a:r>
              <a:rPr lang="en-US" sz="1200" dirty="0">
                <a:solidFill>
                  <a:srgbClr val="5F5E58"/>
                </a:solidFill>
                <a:latin typeface="Arial" panose="020B0604020202020204" pitchFamily="34" charset="0"/>
                <a:cs typeface="Arial" panose="020B0604020202020204" pitchFamily="34" charset="0"/>
              </a:rPr>
              <a:t>) </a:t>
            </a:r>
            <a:r>
              <a:rPr lang="en-US" sz="1200" dirty="0">
                <a:solidFill>
                  <a:srgbClr val="4C4C48"/>
                </a:solidFill>
                <a:latin typeface="Arial" panose="020B0604020202020204" pitchFamily="34" charset="0"/>
                <a:cs typeface="Arial" panose="020B0604020202020204" pitchFamily="34" charset="0"/>
              </a:rPr>
              <a:t>who </a:t>
            </a:r>
            <a:r>
              <a:rPr lang="en-US" sz="1200" dirty="0">
                <a:solidFill>
                  <a:srgbClr val="3B3B38"/>
                </a:solidFill>
                <a:latin typeface="Arial" panose="020B0604020202020204" pitchFamily="34" charset="0"/>
                <a:cs typeface="Arial" panose="020B0604020202020204" pitchFamily="34" charset="0"/>
              </a:rPr>
              <a:t>hav</a:t>
            </a:r>
            <a:r>
              <a:rPr lang="en-US" sz="1200" dirty="0">
                <a:solidFill>
                  <a:srgbClr val="5F5E58"/>
                </a:solidFill>
                <a:latin typeface="Arial" panose="020B0604020202020204" pitchFamily="34" charset="0"/>
                <a:cs typeface="Arial" panose="020B0604020202020204" pitchFamily="34" charset="0"/>
              </a:rPr>
              <a:t>e </a:t>
            </a:r>
            <a:r>
              <a:rPr lang="en-US" sz="1200" dirty="0" smtClean="0">
                <a:solidFill>
                  <a:srgbClr val="3B3B38"/>
                </a:solidFill>
                <a:latin typeface="Arial" panose="020B0604020202020204" pitchFamily="34" charset="0"/>
                <a:cs typeface="Arial" panose="020B0604020202020204" pitchFamily="34" charset="0"/>
              </a:rPr>
              <a:t>l</a:t>
            </a:r>
            <a:r>
              <a:rPr lang="en-US" sz="1200" dirty="0" smtClean="0">
                <a:solidFill>
                  <a:srgbClr val="5F5E58"/>
                </a:solidFill>
                <a:latin typeface="Arial" panose="020B0604020202020204" pitchFamily="34" charset="0"/>
                <a:cs typeface="Arial" panose="020B0604020202020204" pitchFamily="34" charset="0"/>
              </a:rPr>
              <a:t>oan</a:t>
            </a:r>
            <a:r>
              <a:rPr lang="en-US" sz="1200" dirty="0" smtClean="0">
                <a:solidFill>
                  <a:srgbClr val="4C4C48"/>
                </a:solidFill>
                <a:latin typeface="Arial" panose="020B0604020202020204" pitchFamily="34" charset="0"/>
                <a:cs typeface="Arial" panose="020B0604020202020204" pitchFamily="34" charset="0"/>
              </a:rPr>
              <a:t>ed </a:t>
            </a:r>
            <a:r>
              <a:rPr lang="en-US" sz="1200" dirty="0" smtClean="0">
                <a:solidFill>
                  <a:srgbClr val="3B3B38"/>
                </a:solidFill>
                <a:latin typeface="Arial" panose="020B0604020202020204" pitchFamily="34" charset="0"/>
                <a:cs typeface="Arial" panose="020B0604020202020204" pitchFamily="34" charset="0"/>
              </a:rPr>
              <a:t>m</a:t>
            </a:r>
            <a:r>
              <a:rPr lang="en-US" sz="1200" dirty="0" smtClean="0">
                <a:solidFill>
                  <a:srgbClr val="5F5E58"/>
                </a:solidFill>
                <a:latin typeface="Arial" panose="020B0604020202020204" pitchFamily="34" charset="0"/>
                <a:cs typeface="Arial" panose="020B0604020202020204" pitchFamily="34" charset="0"/>
              </a:rPr>
              <a:t>o</a:t>
            </a:r>
            <a:r>
              <a:rPr lang="en-US" sz="1200" dirty="0" smtClean="0">
                <a:solidFill>
                  <a:srgbClr val="3B3B38"/>
                </a:solidFill>
                <a:latin typeface="Arial" panose="020B0604020202020204" pitchFamily="34" charset="0"/>
                <a:cs typeface="Arial" panose="020B0604020202020204" pitchFamily="34" charset="0"/>
              </a:rPr>
              <a:t>n</a:t>
            </a:r>
            <a:r>
              <a:rPr lang="en-US" sz="1200" dirty="0" smtClean="0">
                <a:solidFill>
                  <a:srgbClr val="5F5E58"/>
                </a:solidFill>
                <a:latin typeface="Arial" panose="020B0604020202020204" pitchFamily="34" charset="0"/>
                <a:cs typeface="Arial" panose="020B0604020202020204" pitchFamily="34" charset="0"/>
              </a:rPr>
              <a:t>ey to </a:t>
            </a:r>
            <a:r>
              <a:rPr lang="en-US" sz="1200" dirty="0">
                <a:solidFill>
                  <a:srgbClr val="5F5E58"/>
                </a:solidFill>
                <a:latin typeface="Arial" panose="020B0604020202020204" pitchFamily="34" charset="0"/>
                <a:cs typeface="Arial" panose="020B0604020202020204" pitchFamily="34" charset="0"/>
              </a:rPr>
              <a:t>a co</a:t>
            </a:r>
            <a:r>
              <a:rPr lang="en-US" sz="1200" dirty="0">
                <a:solidFill>
                  <a:srgbClr val="3B3B38"/>
                </a:solidFill>
                <a:latin typeface="Arial" panose="020B0604020202020204" pitchFamily="34" charset="0"/>
                <a:cs typeface="Arial" panose="020B0604020202020204" pitchFamily="34" charset="0"/>
              </a:rPr>
              <a:t>mpan</a:t>
            </a:r>
            <a:r>
              <a:rPr lang="en-US" sz="1200" dirty="0">
                <a:solidFill>
                  <a:srgbClr val="5F5E58"/>
                </a:solidFill>
                <a:latin typeface="Arial" panose="020B0604020202020204" pitchFamily="34" charset="0"/>
                <a:cs typeface="Arial" panose="020B0604020202020204" pitchFamily="34" charset="0"/>
              </a:rPr>
              <a:t>y</a:t>
            </a:r>
            <a:r>
              <a:rPr lang="en-US" sz="1200" dirty="0">
                <a:solidFill>
                  <a:srgbClr val="929290"/>
                </a:solidFill>
                <a:latin typeface="Arial" panose="020B0604020202020204" pitchFamily="34" charset="0"/>
                <a:cs typeface="Arial" panose="020B0604020202020204" pitchFamily="34" charset="0"/>
              </a:rPr>
              <a:t>, </a:t>
            </a:r>
            <a:r>
              <a:rPr lang="en-US" sz="1200" dirty="0">
                <a:solidFill>
                  <a:srgbClr val="5F5E58"/>
                </a:solidFill>
                <a:latin typeface="Arial" panose="020B0604020202020204" pitchFamily="34" charset="0"/>
                <a:cs typeface="Arial" panose="020B0604020202020204" pitchFamily="34" charset="0"/>
              </a:rPr>
              <a:t>T</a:t>
            </a:r>
            <a:r>
              <a:rPr lang="en-US" sz="1200" dirty="0">
                <a:solidFill>
                  <a:srgbClr val="3B3B38"/>
                </a:solidFill>
                <a:latin typeface="Arial" panose="020B0604020202020204" pitchFamily="34" charset="0"/>
                <a:cs typeface="Arial" panose="020B0604020202020204" pitchFamily="34" charset="0"/>
              </a:rPr>
              <a:t>h</a:t>
            </a:r>
            <a:r>
              <a:rPr lang="en-US" sz="1200" dirty="0">
                <a:solidFill>
                  <a:srgbClr val="5F5E58"/>
                </a:solidFill>
                <a:latin typeface="Arial" panose="020B0604020202020204" pitchFamily="34" charset="0"/>
                <a:cs typeface="Arial" panose="020B0604020202020204" pitchFamily="34" charset="0"/>
              </a:rPr>
              <a:t>e </a:t>
            </a:r>
            <a:r>
              <a:rPr lang="en-US" sz="1200" dirty="0">
                <a:solidFill>
                  <a:srgbClr val="3B3B38"/>
                </a:solidFill>
                <a:latin typeface="Arial" panose="020B0604020202020204" pitchFamily="34" charset="0"/>
                <a:cs typeface="Arial" panose="020B0604020202020204" pitchFamily="34" charset="0"/>
              </a:rPr>
              <a:t>int</a:t>
            </a:r>
            <a:r>
              <a:rPr lang="en-US" sz="1200" dirty="0">
                <a:solidFill>
                  <a:srgbClr val="5F5E58"/>
                </a:solidFill>
                <a:latin typeface="Arial" panose="020B0604020202020204" pitchFamily="34" charset="0"/>
                <a:cs typeface="Arial" panose="020B0604020202020204" pitchFamily="34" charset="0"/>
              </a:rPr>
              <a:t>erest </a:t>
            </a:r>
            <a:r>
              <a:rPr lang="en-US" sz="1200" dirty="0">
                <a:solidFill>
                  <a:srgbClr val="3B3B38"/>
                </a:solidFill>
                <a:latin typeface="Arial" panose="020B0604020202020204" pitchFamily="34" charset="0"/>
                <a:cs typeface="Arial" panose="020B0604020202020204" pitchFamily="34" charset="0"/>
              </a:rPr>
              <a:t>i</a:t>
            </a:r>
            <a:r>
              <a:rPr lang="en-US" sz="1200" dirty="0">
                <a:solidFill>
                  <a:srgbClr val="5F5E58"/>
                </a:solidFill>
                <a:latin typeface="Arial" panose="020B0604020202020204" pitchFamily="34" charset="0"/>
                <a:cs typeface="Arial" panose="020B0604020202020204" pitchFamily="34" charset="0"/>
              </a:rPr>
              <a:t>s </a:t>
            </a:r>
            <a:r>
              <a:rPr lang="en-US" sz="1200" dirty="0">
                <a:solidFill>
                  <a:srgbClr val="222221"/>
                </a:solidFill>
                <a:latin typeface="Arial" panose="020B0604020202020204" pitchFamily="34" charset="0"/>
                <a:cs typeface="Arial" panose="020B0604020202020204" pitchFamily="34" charset="0"/>
              </a:rPr>
              <a:t>u</a:t>
            </a:r>
            <a:r>
              <a:rPr lang="en-US" sz="1200" dirty="0">
                <a:solidFill>
                  <a:srgbClr val="5F5E58"/>
                </a:solidFill>
                <a:latin typeface="Arial" panose="020B0604020202020204" pitchFamily="34" charset="0"/>
                <a:cs typeface="Arial" panose="020B0604020202020204" pitchFamily="34" charset="0"/>
              </a:rPr>
              <a:t>sua</a:t>
            </a:r>
            <a:r>
              <a:rPr lang="en-US" sz="1200" dirty="0">
                <a:solidFill>
                  <a:srgbClr val="222221"/>
                </a:solidFill>
                <a:latin typeface="Arial" panose="020B0604020202020204" pitchFamily="34" charset="0"/>
                <a:cs typeface="Arial" panose="020B0604020202020204" pitchFamily="34" charset="0"/>
              </a:rPr>
              <a:t>ll</a:t>
            </a:r>
            <a:r>
              <a:rPr lang="en-US" sz="1200" dirty="0">
                <a:solidFill>
                  <a:srgbClr val="4C4C48"/>
                </a:solidFill>
                <a:latin typeface="Arial" panose="020B0604020202020204" pitchFamily="34" charset="0"/>
                <a:cs typeface="Arial" panose="020B0604020202020204" pitchFamily="34" charset="0"/>
              </a:rPr>
              <a:t>y </a:t>
            </a:r>
            <a:r>
              <a:rPr lang="en-US" sz="1200" dirty="0" smtClean="0">
                <a:solidFill>
                  <a:srgbClr val="4C4C48"/>
                </a:solidFill>
                <a:latin typeface="Arial" panose="020B0604020202020204" pitchFamily="34" charset="0"/>
                <a:cs typeface="Arial" panose="020B0604020202020204" pitchFamily="34" charset="0"/>
              </a:rPr>
              <a:t>p</a:t>
            </a:r>
            <a:r>
              <a:rPr lang="en-US" sz="1200" dirty="0" smtClean="0">
                <a:solidFill>
                  <a:srgbClr val="5F5E58"/>
                </a:solidFill>
                <a:latin typeface="Arial" panose="020B0604020202020204" pitchFamily="34" charset="0"/>
                <a:cs typeface="Arial" panose="020B0604020202020204" pitchFamily="34" charset="0"/>
              </a:rPr>
              <a:t>a</a:t>
            </a:r>
            <a:r>
              <a:rPr lang="en-US" sz="1200" dirty="0">
                <a:solidFill>
                  <a:srgbClr val="3B3B38"/>
                </a:solidFill>
                <a:latin typeface="Arial" panose="020B0604020202020204" pitchFamily="34" charset="0"/>
                <a:cs typeface="Arial" panose="020B0604020202020204" pitchFamily="34" charset="0"/>
              </a:rPr>
              <a:t>i</a:t>
            </a:r>
            <a:r>
              <a:rPr lang="en-US" sz="1200" dirty="0" smtClean="0">
                <a:solidFill>
                  <a:srgbClr val="3B3B38"/>
                </a:solidFill>
                <a:latin typeface="Arial" panose="020B0604020202020204" pitchFamily="34" charset="0"/>
                <a:cs typeface="Arial" panose="020B0604020202020204" pitchFamily="34" charset="0"/>
              </a:rPr>
              <a:t>d in </a:t>
            </a:r>
            <a:r>
              <a:rPr lang="en-US" sz="1200" dirty="0" smtClean="0">
                <a:solidFill>
                  <a:srgbClr val="4C4C48"/>
                </a:solidFill>
                <a:latin typeface="Arial" panose="020B0604020202020204" pitchFamily="34" charset="0"/>
                <a:cs typeface="Arial" panose="020B0604020202020204" pitchFamily="34" charset="0"/>
              </a:rPr>
              <a:t>two </a:t>
            </a:r>
            <a:r>
              <a:rPr lang="en-US" sz="1200" dirty="0" smtClean="0">
                <a:solidFill>
                  <a:srgbClr val="5F5E58"/>
                </a:solidFill>
                <a:latin typeface="Arial" panose="020B0604020202020204" pitchFamily="34" charset="0"/>
                <a:cs typeface="Arial" panose="020B0604020202020204" pitchFamily="34" charset="0"/>
              </a:rPr>
              <a:t>e</a:t>
            </a:r>
            <a:r>
              <a:rPr lang="en-US" sz="1200" dirty="0" smtClean="0">
                <a:solidFill>
                  <a:srgbClr val="3B3B38"/>
                </a:solidFill>
                <a:latin typeface="Arial" panose="020B0604020202020204" pitchFamily="34" charset="0"/>
                <a:cs typeface="Arial" panose="020B0604020202020204" pitchFamily="34" charset="0"/>
              </a:rPr>
              <a:t>q</a:t>
            </a:r>
            <a:r>
              <a:rPr lang="en-US" sz="1200" dirty="0" smtClean="0">
                <a:solidFill>
                  <a:srgbClr val="4C4C48"/>
                </a:solidFill>
                <a:latin typeface="Arial" panose="020B0604020202020204" pitchFamily="34" charset="0"/>
                <a:cs typeface="Arial" panose="020B0604020202020204" pitchFamily="34" charset="0"/>
              </a:rPr>
              <a:t>ual i</a:t>
            </a:r>
            <a:r>
              <a:rPr lang="en-US" sz="1200" dirty="0" smtClean="0">
                <a:solidFill>
                  <a:srgbClr val="3B3B38"/>
                </a:solidFill>
                <a:latin typeface="Arial" panose="020B0604020202020204" pitchFamily="34" charset="0"/>
                <a:cs typeface="Arial" panose="020B0604020202020204" pitchFamily="34" charset="0"/>
              </a:rPr>
              <a:t>n</a:t>
            </a:r>
            <a:r>
              <a:rPr lang="en-US" sz="1200" dirty="0" smtClean="0">
                <a:solidFill>
                  <a:srgbClr val="5F5E58"/>
                </a:solidFill>
                <a:latin typeface="Arial" panose="020B0604020202020204" pitchFamily="34" charset="0"/>
                <a:cs typeface="Arial" panose="020B0604020202020204" pitchFamily="34" charset="0"/>
              </a:rPr>
              <a:t>sta</a:t>
            </a:r>
            <a:r>
              <a:rPr lang="en-US" sz="1200" dirty="0" smtClean="0">
                <a:solidFill>
                  <a:srgbClr val="222221"/>
                </a:solidFill>
                <a:latin typeface="Arial" panose="020B0604020202020204" pitchFamily="34" charset="0"/>
                <a:cs typeface="Arial" panose="020B0604020202020204" pitchFamily="34" charset="0"/>
              </a:rPr>
              <a:t>l</a:t>
            </a:r>
            <a:r>
              <a:rPr lang="en-US" sz="1200" dirty="0" smtClean="0">
                <a:solidFill>
                  <a:srgbClr val="3B3B38"/>
                </a:solidFill>
                <a:latin typeface="Arial" panose="020B0604020202020204" pitchFamily="34" charset="0"/>
                <a:cs typeface="Arial" panose="020B0604020202020204" pitchFamily="34" charset="0"/>
              </a:rPr>
              <a:t>m</a:t>
            </a:r>
            <a:r>
              <a:rPr lang="en-US" sz="1200" dirty="0" smtClean="0">
                <a:solidFill>
                  <a:srgbClr val="5F5E58"/>
                </a:solidFill>
                <a:latin typeface="Arial" panose="020B0604020202020204" pitchFamily="34" charset="0"/>
                <a:cs typeface="Arial" panose="020B0604020202020204" pitchFamily="34" charset="0"/>
              </a:rPr>
              <a:t>e</a:t>
            </a:r>
            <a:r>
              <a:rPr lang="en-US" sz="1200" dirty="0" smtClean="0">
                <a:solidFill>
                  <a:srgbClr val="3B3B38"/>
                </a:solidFill>
                <a:latin typeface="Arial" panose="020B0604020202020204" pitchFamily="34" charset="0"/>
                <a:cs typeface="Arial" panose="020B0604020202020204" pitchFamily="34" charset="0"/>
              </a:rPr>
              <a:t>n</a:t>
            </a:r>
            <a:r>
              <a:rPr lang="en-US" sz="1200" dirty="0" smtClean="0">
                <a:solidFill>
                  <a:srgbClr val="5F5E58"/>
                </a:solidFill>
                <a:latin typeface="Arial" panose="020B0604020202020204" pitchFamily="34" charset="0"/>
                <a:cs typeface="Arial" panose="020B0604020202020204" pitchFamily="34" charset="0"/>
              </a:rPr>
              <a:t>ts </a:t>
            </a:r>
            <a:r>
              <a:rPr lang="en-US" sz="1200" dirty="0" smtClean="0">
                <a:solidFill>
                  <a:srgbClr val="4C4C48"/>
                </a:solidFill>
                <a:latin typeface="Arial" panose="020B0604020202020204" pitchFamily="34" charset="0"/>
                <a:cs typeface="Arial" panose="020B0604020202020204" pitchFamily="34" charset="0"/>
              </a:rPr>
              <a:t>during </a:t>
            </a:r>
            <a:r>
              <a:rPr lang="en-US" sz="1200" dirty="0">
                <a:solidFill>
                  <a:srgbClr val="4C4C48"/>
                </a:solidFill>
                <a:latin typeface="Arial" panose="020B0604020202020204" pitchFamily="34" charset="0"/>
                <a:cs typeface="Arial" panose="020B0604020202020204" pitchFamily="34" charset="0"/>
              </a:rPr>
              <a:t>the </a:t>
            </a:r>
            <a:r>
              <a:rPr lang="en-US" sz="1200" dirty="0" smtClean="0">
                <a:solidFill>
                  <a:srgbClr val="4C4C48"/>
                </a:solidFill>
                <a:latin typeface="Arial" panose="020B0604020202020204" pitchFamily="34" charset="0"/>
                <a:cs typeface="Arial" panose="020B0604020202020204" pitchFamily="34" charset="0"/>
              </a:rPr>
              <a:t>ye</a:t>
            </a:r>
            <a:r>
              <a:rPr lang="en-US" sz="1200" dirty="0" smtClean="0">
                <a:solidFill>
                  <a:srgbClr val="5F5E58"/>
                </a:solidFill>
                <a:latin typeface="Arial" panose="020B0604020202020204" pitchFamily="34" charset="0"/>
                <a:cs typeface="Arial" panose="020B0604020202020204" pitchFamily="34" charset="0"/>
              </a:rPr>
              <a:t>a</a:t>
            </a:r>
            <a:r>
              <a:rPr lang="en-US" sz="1200" dirty="0" smtClean="0">
                <a:solidFill>
                  <a:srgbClr val="3B3B38"/>
                </a:solidFill>
                <a:latin typeface="Arial" panose="020B0604020202020204" pitchFamily="34" charset="0"/>
                <a:cs typeface="Arial" panose="020B0604020202020204" pitchFamily="34" charset="0"/>
              </a:rPr>
              <a:t>r</a:t>
            </a:r>
            <a:r>
              <a:rPr lang="en-US" sz="1200" dirty="0">
                <a:solidFill>
                  <a:srgbClr val="929290"/>
                </a:solidFill>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418503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847755"/>
          </a:xfrm>
          <a:prstGeom prst="rect">
            <a:avLst/>
          </a:prstGeom>
        </p:spPr>
        <p:txBody>
          <a:bodyPr wrap="square">
            <a:spAutoFit/>
          </a:bodyPr>
          <a:lstStyle/>
          <a:p>
            <a:pPr marL="285750" indent="-285750">
              <a:buClr>
                <a:srgbClr val="00B050"/>
              </a:buClr>
              <a:buFont typeface="Arial" panose="020B0604020202020204" pitchFamily="34" charset="0"/>
              <a:buChar char="•"/>
            </a:pPr>
            <a:r>
              <a:rPr lang="en-GB" sz="2150" b="1" dirty="0" smtClean="0"/>
              <a:t>Public </a:t>
            </a:r>
            <a:r>
              <a:rPr lang="en-GB" sz="2150" b="1" dirty="0"/>
              <a:t>limited companies </a:t>
            </a:r>
            <a:r>
              <a:rPr lang="en-GB" sz="2150" dirty="0" smtClean="0"/>
              <a:t>- </a:t>
            </a:r>
            <a:r>
              <a:rPr lang="en-US" sz="2150" dirty="0" smtClean="0"/>
              <a:t>Under </a:t>
            </a:r>
            <a:r>
              <a:rPr lang="en-US" sz="2150" dirty="0"/>
              <a:t>the Companies Act 2006, the accounts of all companies other than small or medium-sized companies have to state whether they have been prepared in accordance with applicable accounting standards and disclose any material departures from them. </a:t>
            </a:r>
            <a:r>
              <a:rPr lang="en-US" sz="2150" dirty="0" smtClean="0"/>
              <a:t>They therefor must:</a:t>
            </a:r>
          </a:p>
          <a:p>
            <a:pPr marL="620713" indent="-285750">
              <a:buClr>
                <a:srgbClr val="00B050"/>
              </a:buClr>
              <a:buFont typeface="Arial" panose="020B0604020202020204" pitchFamily="34" charset="0"/>
              <a:buChar char="•"/>
            </a:pPr>
            <a:r>
              <a:rPr lang="en-US" sz="2150" dirty="0" smtClean="0"/>
              <a:t>Annual </a:t>
            </a:r>
            <a:r>
              <a:rPr lang="en-US" sz="2150" dirty="0"/>
              <a:t>financial </a:t>
            </a:r>
            <a:r>
              <a:rPr lang="en-US" sz="2150" dirty="0" smtClean="0"/>
              <a:t>statements must be </a:t>
            </a:r>
            <a:r>
              <a:rPr lang="en-US" sz="2150" dirty="0"/>
              <a:t>audited by </a:t>
            </a:r>
            <a:r>
              <a:rPr lang="en-US" sz="2150" dirty="0" smtClean="0"/>
              <a:t>professionally </a:t>
            </a:r>
            <a:r>
              <a:rPr lang="en-US" sz="2150" dirty="0"/>
              <a:t>qualified personnel</a:t>
            </a:r>
            <a:r>
              <a:rPr lang="en-US" sz="2150" dirty="0" smtClean="0"/>
              <a:t>. (</a:t>
            </a:r>
            <a:r>
              <a:rPr lang="en-US" sz="2150" dirty="0"/>
              <a:t>This is not the case with </a:t>
            </a:r>
            <a:r>
              <a:rPr lang="en-US" sz="2150" dirty="0" smtClean="0"/>
              <a:t>partnerships </a:t>
            </a:r>
            <a:r>
              <a:rPr lang="en-US" sz="2150" dirty="0"/>
              <a:t>or </a:t>
            </a:r>
            <a:r>
              <a:rPr lang="en-US" sz="2150" dirty="0" smtClean="0"/>
              <a:t>with </a:t>
            </a:r>
            <a:r>
              <a:rPr lang="en-US" sz="2150" dirty="0"/>
              <a:t>sole traders.)</a:t>
            </a:r>
          </a:p>
          <a:p>
            <a:pPr marL="620713" indent="-285750">
              <a:buClr>
                <a:srgbClr val="00B050"/>
              </a:buClr>
              <a:buFont typeface="Arial" panose="020B0604020202020204" pitchFamily="34" charset="0"/>
              <a:buChar char="•"/>
            </a:pPr>
            <a:r>
              <a:rPr lang="en-US" sz="2150" dirty="0" smtClean="0"/>
              <a:t>Annual </a:t>
            </a:r>
            <a:r>
              <a:rPr lang="en-US" sz="2150" dirty="0"/>
              <a:t>returns must be </a:t>
            </a:r>
            <a:r>
              <a:rPr lang="en-US" sz="2150" dirty="0" smtClean="0"/>
              <a:t>completed </a:t>
            </a:r>
            <a:r>
              <a:rPr lang="en-US" sz="2150" dirty="0"/>
              <a:t>and </a:t>
            </a:r>
            <a:r>
              <a:rPr lang="en-US" sz="2150" dirty="0" smtClean="0"/>
              <a:t>filed </a:t>
            </a:r>
            <a:r>
              <a:rPr lang="en-US" sz="2150" dirty="0"/>
              <a:t>with the Registrar of </a:t>
            </a:r>
            <a:r>
              <a:rPr lang="en-US" sz="2150" dirty="0" smtClean="0"/>
              <a:t>Companies. These </a:t>
            </a:r>
            <a:r>
              <a:rPr lang="en-US" sz="2150" dirty="0"/>
              <a:t>returns </a:t>
            </a:r>
            <a:r>
              <a:rPr lang="en-US" sz="2150" dirty="0" smtClean="0"/>
              <a:t>may </a:t>
            </a:r>
            <a:r>
              <a:rPr lang="en-US" sz="2150" dirty="0"/>
              <a:t>be inspected by the general </a:t>
            </a:r>
            <a:r>
              <a:rPr lang="en-US" sz="2150" dirty="0" smtClean="0"/>
              <a:t>public</a:t>
            </a:r>
            <a:r>
              <a:rPr lang="en-US" sz="2150" dirty="0"/>
              <a:t>. The </a:t>
            </a:r>
            <a:r>
              <a:rPr lang="en-US" sz="2150" dirty="0" smtClean="0"/>
              <a:t>financial statements included </a:t>
            </a:r>
            <a:r>
              <a:rPr lang="en-US" sz="2150" dirty="0"/>
              <a:t>as part of the annual return lack much of the detail that </a:t>
            </a:r>
            <a:r>
              <a:rPr lang="en-US" sz="2150" dirty="0" smtClean="0"/>
              <a:t>could </a:t>
            </a:r>
            <a:r>
              <a:rPr lang="en-US" sz="2150" dirty="0"/>
              <a:t>be used </a:t>
            </a:r>
            <a:r>
              <a:rPr lang="en-US" sz="2150" dirty="0" smtClean="0"/>
              <a:t>by a competitor</a:t>
            </a:r>
            <a:r>
              <a:rPr lang="en-US" sz="2150" dirty="0"/>
              <a:t>.</a:t>
            </a:r>
          </a:p>
          <a:p>
            <a:pPr marL="620713" indent="-285750">
              <a:buClr>
                <a:srgbClr val="00B050"/>
              </a:buClr>
              <a:buFont typeface="Arial" panose="020B0604020202020204" pitchFamily="34" charset="0"/>
              <a:buChar char="•"/>
            </a:pPr>
            <a:r>
              <a:rPr lang="en-US" sz="2150" dirty="0" smtClean="0"/>
              <a:t>Companies are usually </a:t>
            </a:r>
            <a:r>
              <a:rPr lang="en-US" sz="2150" dirty="0"/>
              <a:t>regulated by </a:t>
            </a:r>
            <a:r>
              <a:rPr lang="en-US" sz="2150" dirty="0" smtClean="0"/>
              <a:t>government </a:t>
            </a:r>
            <a:r>
              <a:rPr lang="en-US" sz="2150" dirty="0"/>
              <a:t>legislation </a:t>
            </a:r>
            <a:r>
              <a:rPr lang="en-US" sz="2150" dirty="0" smtClean="0"/>
              <a:t>and / </a:t>
            </a:r>
            <a:r>
              <a:rPr lang="en-US" sz="2150" dirty="0"/>
              <a:t>or agencies.</a:t>
            </a:r>
          </a:p>
          <a:p>
            <a:pPr marL="620713" indent="-285750">
              <a:buClr>
                <a:srgbClr val="00B050"/>
              </a:buClr>
              <a:buFont typeface="Arial" panose="020B0604020202020204" pitchFamily="34" charset="0"/>
              <a:buChar char="•"/>
            </a:pPr>
            <a:r>
              <a:rPr lang="en-US" sz="2150" dirty="0" smtClean="0"/>
              <a:t>Copies </a:t>
            </a:r>
            <a:r>
              <a:rPr lang="en-US" sz="2150" dirty="0"/>
              <a:t>of the </a:t>
            </a:r>
            <a:r>
              <a:rPr lang="en-US" sz="2150" dirty="0" smtClean="0"/>
              <a:t>company's </a:t>
            </a:r>
            <a:r>
              <a:rPr lang="en-US" sz="2150" dirty="0"/>
              <a:t>annual audited </a:t>
            </a:r>
            <a:r>
              <a:rPr lang="en-US" sz="2150" dirty="0" smtClean="0"/>
              <a:t>financial statements must </a:t>
            </a:r>
            <a:r>
              <a:rPr lang="en-US" sz="2150" dirty="0"/>
              <a:t>be sent to </a:t>
            </a:r>
            <a:r>
              <a:rPr lang="en-US" sz="2150" dirty="0" smtClean="0"/>
              <a:t>each shareholder </a:t>
            </a:r>
            <a:r>
              <a:rPr lang="en-US" sz="2150" dirty="0"/>
              <a:t>and </a:t>
            </a:r>
            <a:r>
              <a:rPr lang="en-US" sz="2150" dirty="0" smtClean="0"/>
              <a:t>debenture </a:t>
            </a:r>
            <a:r>
              <a:rPr lang="en-US" sz="2150" dirty="0"/>
              <a:t>holder</a:t>
            </a:r>
            <a:r>
              <a:rPr lang="en-US" sz="2150" dirty="0" smtClean="0"/>
              <a:t>.</a:t>
            </a:r>
            <a:endParaRPr lang="en-GB" sz="2150" dirty="0"/>
          </a:p>
        </p:txBody>
      </p:sp>
      <p:sp>
        <p:nvSpPr>
          <p:cNvPr id="14" name="Title 2"/>
          <p:cNvSpPr>
            <a:spLocks noGrp="1"/>
          </p:cNvSpPr>
          <p:nvPr>
            <p:ph type="title"/>
          </p:nvPr>
        </p:nvSpPr>
        <p:spPr>
          <a:xfrm>
            <a:off x="70266" y="72008"/>
            <a:ext cx="8859452" cy="548680"/>
          </a:xfrm>
        </p:spPr>
        <p:txBody>
          <a:bodyPr>
            <a:noAutofit/>
          </a:bodyPr>
          <a:lstStyle/>
          <a:p>
            <a:r>
              <a:rPr lang="en-US" sz="3000" dirty="0" smtClean="0"/>
              <a:t>P2.2  - Accounting Requirements if Types of Business</a:t>
            </a:r>
            <a:endParaRPr lang="en-US" sz="3000" dirty="0"/>
          </a:p>
        </p:txBody>
      </p:sp>
    </p:spTree>
    <p:extLst>
      <p:ext uri="{BB962C8B-B14F-4D97-AF65-F5344CB8AC3E}">
        <p14:creationId xmlns:p14="http://schemas.microsoft.com/office/powerpoint/2010/main" val="3679060725"/>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09200"/>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600" b="1" dirty="0" smtClean="0"/>
              <a:t>Third </a:t>
            </a:r>
            <a:r>
              <a:rPr lang="en-GB" sz="1600" b="1" dirty="0"/>
              <a:t>sector organisations </a:t>
            </a:r>
            <a:r>
              <a:rPr lang="en-GB" sz="1600" dirty="0" smtClean="0"/>
              <a:t>- </a:t>
            </a:r>
            <a:r>
              <a:rPr lang="en-US" sz="1600" dirty="0"/>
              <a:t>Keeping accurate accounts is a vital element in running </a:t>
            </a:r>
            <a:r>
              <a:rPr lang="en-US" sz="1600" dirty="0" smtClean="0"/>
              <a:t>a charity</a:t>
            </a:r>
            <a:r>
              <a:rPr lang="en-US" sz="1600" dirty="0"/>
              <a:t>, ensuring that </a:t>
            </a:r>
            <a:r>
              <a:rPr lang="en-US" sz="1600" dirty="0" smtClean="0"/>
              <a:t>they </a:t>
            </a:r>
            <a:r>
              <a:rPr lang="en-US" sz="1600" dirty="0"/>
              <a:t>are making the most of </a:t>
            </a:r>
            <a:r>
              <a:rPr lang="en-US" sz="1600" dirty="0" smtClean="0"/>
              <a:t>their </a:t>
            </a:r>
            <a:r>
              <a:rPr lang="en-US" sz="1600" dirty="0"/>
              <a:t>income. Exactly what </a:t>
            </a:r>
            <a:r>
              <a:rPr lang="en-US" sz="1600" dirty="0" smtClean="0"/>
              <a:t>they </a:t>
            </a:r>
            <a:r>
              <a:rPr lang="en-US" sz="1600" dirty="0"/>
              <a:t>will need to do will depend on the scale of </a:t>
            </a:r>
            <a:r>
              <a:rPr lang="en-US" sz="1600" dirty="0" smtClean="0"/>
              <a:t>the </a:t>
            </a:r>
            <a:r>
              <a:rPr lang="en-US" sz="1600" dirty="0"/>
              <a:t>operation, the legal status and whether or not it is a charity</a:t>
            </a:r>
            <a:r>
              <a:rPr lang="en-US" sz="1600" dirty="0" smtClean="0"/>
              <a:t>. Accounting responsibilities include: The </a:t>
            </a:r>
            <a:r>
              <a:rPr lang="en-US" sz="1600" dirty="0"/>
              <a:t>voluntary management committee has a responsibility to report on the financial position of </a:t>
            </a:r>
            <a:r>
              <a:rPr lang="en-US" sz="1600" dirty="0" smtClean="0"/>
              <a:t>your </a:t>
            </a:r>
            <a:r>
              <a:rPr lang="en-US" sz="1600" dirty="0"/>
              <a:t>organisation:</a:t>
            </a:r>
          </a:p>
          <a:p>
            <a:pPr marL="620713" indent="-285750">
              <a:buClr>
                <a:srgbClr val="00B050"/>
              </a:buClr>
              <a:buFont typeface="Arial" panose="020B0604020202020204" pitchFamily="34" charset="0"/>
              <a:buChar char="•"/>
            </a:pPr>
            <a:r>
              <a:rPr lang="en-US" sz="1600" dirty="0"/>
              <a:t>if </a:t>
            </a:r>
            <a:r>
              <a:rPr lang="en-US" sz="1600" dirty="0" smtClean="0"/>
              <a:t>the organisation </a:t>
            </a:r>
            <a:r>
              <a:rPr lang="en-US" sz="1600" dirty="0"/>
              <a:t>is a charity or is incorporated, this is a legal requirement</a:t>
            </a:r>
          </a:p>
          <a:p>
            <a:pPr marL="620713" indent="-285750">
              <a:buClr>
                <a:srgbClr val="00B050"/>
              </a:buClr>
              <a:buFont typeface="Arial" panose="020B0604020202020204" pitchFamily="34" charset="0"/>
              <a:buChar char="•"/>
            </a:pPr>
            <a:r>
              <a:rPr lang="en-US" sz="1600" dirty="0"/>
              <a:t>if </a:t>
            </a:r>
            <a:r>
              <a:rPr lang="en-US" sz="1600" dirty="0" smtClean="0"/>
              <a:t>the </a:t>
            </a:r>
            <a:r>
              <a:rPr lang="en-US" sz="1600" dirty="0"/>
              <a:t>organisation is not a charity and is unincorporated, the responsibility to report is more moral than legal. However, it is common for funders to require the production of proper accounts as a condition of funding.</a:t>
            </a:r>
          </a:p>
          <a:p>
            <a:pPr marL="285750" indent="-285750">
              <a:buClr>
                <a:srgbClr val="00B050"/>
              </a:buClr>
              <a:buFont typeface="Arial" panose="020B0604020202020204" pitchFamily="34" charset="0"/>
              <a:buChar char="•"/>
            </a:pPr>
            <a:r>
              <a:rPr lang="en-US" sz="1600" b="1" dirty="0" smtClean="0"/>
              <a:t>Keeping </a:t>
            </a:r>
            <a:r>
              <a:rPr lang="en-US" sz="1600" b="1" dirty="0"/>
              <a:t>records</a:t>
            </a:r>
          </a:p>
          <a:p>
            <a:pPr marL="620713" indent="-285750">
              <a:buClr>
                <a:srgbClr val="00B050"/>
              </a:buClr>
              <a:buFont typeface="Arial" panose="020B0604020202020204" pitchFamily="34" charset="0"/>
              <a:buChar char="•"/>
            </a:pPr>
            <a:r>
              <a:rPr lang="en-US" sz="1600" dirty="0" smtClean="0"/>
              <a:t>The organisation </a:t>
            </a:r>
            <a:r>
              <a:rPr lang="en-US" sz="1600" dirty="0"/>
              <a:t>should keep proper financial records throughout the year, with the end of year accounts normally produced at the end of a financial year</a:t>
            </a:r>
            <a:r>
              <a:rPr lang="en-US" sz="1600" dirty="0" smtClean="0"/>
              <a:t>.</a:t>
            </a:r>
            <a:endParaRPr lang="en-US" sz="1600" dirty="0"/>
          </a:p>
          <a:p>
            <a:pPr marL="620713" indent="-285750">
              <a:buClr>
                <a:srgbClr val="00B050"/>
              </a:buClr>
              <a:buFont typeface="Arial" panose="020B0604020202020204" pitchFamily="34" charset="0"/>
              <a:buChar char="•"/>
            </a:pPr>
            <a:r>
              <a:rPr lang="en-US" sz="1600" dirty="0"/>
              <a:t>Accounting records must be kept for 6 years after the end of the financial year to which they refer</a:t>
            </a:r>
            <a:r>
              <a:rPr lang="en-US" sz="1600" dirty="0" smtClean="0"/>
              <a:t>.</a:t>
            </a:r>
          </a:p>
          <a:p>
            <a:pPr marL="285750" indent="-285750">
              <a:buClr>
                <a:srgbClr val="00B050"/>
              </a:buClr>
              <a:buFont typeface="Arial" panose="020B0604020202020204" pitchFamily="34" charset="0"/>
              <a:buChar char="•"/>
            </a:pPr>
            <a:r>
              <a:rPr lang="en-US" sz="1600" b="1" dirty="0" smtClean="0"/>
              <a:t>Monitoring</a:t>
            </a:r>
          </a:p>
          <a:p>
            <a:pPr marL="620713" indent="-285750">
              <a:buClr>
                <a:srgbClr val="00B050"/>
              </a:buClr>
              <a:buFont typeface="Arial" panose="020B0604020202020204" pitchFamily="34" charset="0"/>
              <a:buChar char="•"/>
            </a:pPr>
            <a:r>
              <a:rPr lang="en-US" sz="1600" dirty="0" smtClean="0"/>
              <a:t>Under </a:t>
            </a:r>
            <a:r>
              <a:rPr lang="en-US" sz="1600" dirty="0"/>
              <a:t>statutory requirements, </a:t>
            </a:r>
            <a:r>
              <a:rPr lang="en-US" sz="1600" dirty="0" smtClean="0"/>
              <a:t>charities</a:t>
            </a:r>
            <a:r>
              <a:rPr lang="en-US" sz="1600" dirty="0"/>
              <a:t>’ accounts must be externally </a:t>
            </a:r>
            <a:r>
              <a:rPr lang="en-US" sz="1600" dirty="0" err="1"/>
              <a:t>scrutinised</a:t>
            </a:r>
            <a:r>
              <a:rPr lang="en-US" sz="1600" dirty="0"/>
              <a:t> – either by independent examination or audit. The type of external scrutiny depends on the charity’s governing document, gross income and net assets, and whether or not the charity is also a company</a:t>
            </a:r>
            <a:r>
              <a:rPr lang="en-US" sz="1600" dirty="0" smtClean="0"/>
              <a:t>.</a:t>
            </a:r>
          </a:p>
          <a:p>
            <a:pPr marL="285750" indent="-285750">
              <a:buClr>
                <a:srgbClr val="00B050"/>
              </a:buClr>
              <a:buFont typeface="Arial" panose="020B0604020202020204" pitchFamily="34" charset="0"/>
              <a:buChar char="•"/>
            </a:pPr>
            <a:r>
              <a:rPr lang="en-US" sz="1600" b="1" dirty="0" smtClean="0"/>
              <a:t>SORP</a:t>
            </a:r>
            <a:r>
              <a:rPr lang="en-US" sz="1600" dirty="0" smtClean="0"/>
              <a:t> - A </a:t>
            </a:r>
            <a:r>
              <a:rPr lang="en-US" sz="1600" dirty="0"/>
              <a:t>Statement of Recommended Practice. </a:t>
            </a:r>
            <a:endParaRPr lang="en-US" sz="1600" dirty="0" smtClean="0"/>
          </a:p>
          <a:p>
            <a:pPr marL="620713" indent="-285750">
              <a:buClr>
                <a:srgbClr val="00B050"/>
              </a:buClr>
              <a:buFont typeface="Arial" panose="020B0604020202020204" pitchFamily="34" charset="0"/>
              <a:buChar char="•"/>
            </a:pPr>
            <a:r>
              <a:rPr lang="en-US" sz="1600" dirty="0" smtClean="0"/>
              <a:t>It </a:t>
            </a:r>
            <a:r>
              <a:rPr lang="en-US" sz="1600" dirty="0"/>
              <a:t>provides recommendations on how accounting standards should be applied in the context of particular sectors and how to account for sector specific transactions. </a:t>
            </a:r>
            <a:endParaRPr lang="en-GB" sz="1600" dirty="0"/>
          </a:p>
        </p:txBody>
      </p:sp>
      <p:sp>
        <p:nvSpPr>
          <p:cNvPr id="14" name="Title 2"/>
          <p:cNvSpPr>
            <a:spLocks noGrp="1"/>
          </p:cNvSpPr>
          <p:nvPr>
            <p:ph type="title"/>
          </p:nvPr>
        </p:nvSpPr>
        <p:spPr>
          <a:xfrm>
            <a:off x="70266" y="72008"/>
            <a:ext cx="8859452" cy="548680"/>
          </a:xfrm>
        </p:spPr>
        <p:txBody>
          <a:bodyPr>
            <a:noAutofit/>
          </a:bodyPr>
          <a:lstStyle/>
          <a:p>
            <a:r>
              <a:rPr lang="en-US" sz="3000" dirty="0" smtClean="0"/>
              <a:t>P2.2  - Accounting Requirements if Types of Business</a:t>
            </a:r>
            <a:endParaRPr lang="en-US" sz="3000" dirty="0"/>
          </a:p>
        </p:txBody>
      </p:sp>
    </p:spTree>
    <p:extLst>
      <p:ext uri="{BB962C8B-B14F-4D97-AF65-F5344CB8AC3E}">
        <p14:creationId xmlns:p14="http://schemas.microsoft.com/office/powerpoint/2010/main" val="132344269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355312"/>
          </a:xfrm>
          <a:prstGeom prst="rect">
            <a:avLst/>
          </a:prstGeom>
        </p:spPr>
        <p:txBody>
          <a:bodyPr wrap="square">
            <a:spAutoFit/>
          </a:bodyPr>
          <a:lstStyle/>
          <a:p>
            <a:pPr marL="361950" indent="-361950">
              <a:buClr>
                <a:srgbClr val="00B050"/>
              </a:buClr>
              <a:buFont typeface="Arial" panose="020B0604020202020204" pitchFamily="34" charset="0"/>
              <a:buChar char="•"/>
            </a:pPr>
            <a:r>
              <a:rPr lang="en-GB" sz="1900" b="1" dirty="0" smtClean="0"/>
              <a:t>Partnerships</a:t>
            </a:r>
            <a:r>
              <a:rPr lang="en-GB" sz="1900" dirty="0" smtClean="0"/>
              <a:t> - </a:t>
            </a:r>
            <a:r>
              <a:rPr lang="en-US" sz="1900" dirty="0" smtClean="0"/>
              <a:t>The </a:t>
            </a:r>
            <a:r>
              <a:rPr lang="en-US" sz="1900" dirty="0"/>
              <a:t>UK Partnership Act of </a:t>
            </a:r>
            <a:r>
              <a:rPr lang="en-US" sz="1900" dirty="0" smtClean="0"/>
              <a:t>1890 defines </a:t>
            </a:r>
            <a:r>
              <a:rPr lang="en-US" sz="1900" dirty="0"/>
              <a:t>a </a:t>
            </a:r>
            <a:r>
              <a:rPr lang="en-US" sz="1900" dirty="0" smtClean="0"/>
              <a:t>partn</a:t>
            </a:r>
            <a:r>
              <a:rPr lang="en-US" sz="1900" dirty="0"/>
              <a:t>e</a:t>
            </a:r>
            <a:r>
              <a:rPr lang="en-US" sz="1900" dirty="0" smtClean="0"/>
              <a:t>r ship </a:t>
            </a:r>
            <a:r>
              <a:rPr lang="en-US" sz="1900" dirty="0"/>
              <a:t>as 'the relationship </a:t>
            </a:r>
            <a:r>
              <a:rPr lang="en-US" sz="1900" dirty="0" smtClean="0"/>
              <a:t>which subsists between persons </a:t>
            </a:r>
            <a:r>
              <a:rPr lang="en-US" sz="1900" dirty="0"/>
              <a:t>carrying on </a:t>
            </a:r>
            <a:r>
              <a:rPr lang="en-US" sz="1900" dirty="0" smtClean="0"/>
              <a:t>business with </a:t>
            </a:r>
            <a:r>
              <a:rPr lang="en-US" sz="1900" dirty="0"/>
              <a:t>a view of </a:t>
            </a:r>
            <a:r>
              <a:rPr lang="en-US" sz="1900" dirty="0" smtClean="0"/>
              <a:t>profit.</a:t>
            </a:r>
          </a:p>
          <a:p>
            <a:pPr marL="361950" indent="-361950">
              <a:buClr>
                <a:srgbClr val="00B050"/>
              </a:buClr>
              <a:buFont typeface="Arial" panose="020B0604020202020204" pitchFamily="34" charset="0"/>
              <a:buChar char="•"/>
            </a:pPr>
            <a:r>
              <a:rPr lang="en-US" sz="1900" dirty="0" smtClean="0"/>
              <a:t>Except </a:t>
            </a:r>
            <a:r>
              <a:rPr lang="en-US" sz="1900" dirty="0"/>
              <a:t>for the number of partners' equity accounts, accounting for a partnership is the same as accounting for a sole proprietor. Each partner has a separate capital account for investments and his/her share of net income or loss, and a separate withdrawal account. A withdrawal account is used to track the amount taken from the business for personal use. The net income or loss is added to the capital accounts in the closing process. The withdrawal account is also closed to the capital account in the closing process</a:t>
            </a:r>
            <a:r>
              <a:rPr lang="en-US" sz="1900" dirty="0" smtClean="0"/>
              <a:t>.</a:t>
            </a:r>
          </a:p>
          <a:p>
            <a:pPr marL="361950" indent="-361950">
              <a:buClr>
                <a:srgbClr val="00B050"/>
              </a:buClr>
              <a:buFont typeface="Wingdings 3" panose="05040102010807070707" pitchFamily="18" charset="2"/>
              <a:buChar char=""/>
            </a:pPr>
            <a:r>
              <a:rPr lang="en-US" sz="1900" b="1" dirty="0" smtClean="0">
                <a:solidFill>
                  <a:srgbClr val="FF0000"/>
                </a:solidFill>
              </a:rPr>
              <a:t>P2.2 </a:t>
            </a:r>
            <a:r>
              <a:rPr lang="en-US" sz="1900" b="1" dirty="0">
                <a:solidFill>
                  <a:srgbClr val="FF0000"/>
                </a:solidFill>
              </a:rPr>
              <a:t>– Task </a:t>
            </a:r>
            <a:r>
              <a:rPr lang="en-US" sz="1900" b="1" dirty="0" smtClean="0">
                <a:solidFill>
                  <a:srgbClr val="FF0000"/>
                </a:solidFill>
              </a:rPr>
              <a:t>05 </a:t>
            </a:r>
            <a:r>
              <a:rPr lang="en-US" sz="1900" dirty="0">
                <a:solidFill>
                  <a:srgbClr val="FF0000"/>
                </a:solidFill>
              </a:rPr>
              <a:t>– </a:t>
            </a:r>
            <a:r>
              <a:rPr lang="en-US" sz="1900" dirty="0" smtClean="0">
                <a:solidFill>
                  <a:srgbClr val="FF0000"/>
                </a:solidFill>
              </a:rPr>
              <a:t>Explain how Business Ownerships can affect Accounting regulations and describe </a:t>
            </a:r>
            <a:r>
              <a:rPr lang="en-US" sz="1900" dirty="0">
                <a:solidFill>
                  <a:srgbClr val="FF0000"/>
                </a:solidFill>
              </a:rPr>
              <a:t>using examples from Northern Car Repairs, </a:t>
            </a:r>
            <a:r>
              <a:rPr lang="en-US" sz="1900" dirty="0" smtClean="0">
                <a:solidFill>
                  <a:srgbClr val="FF0000"/>
                </a:solidFill>
              </a:rPr>
              <a:t>how different types of Business Ownerships can affect the way Accounts and Accounting is done within the business.</a:t>
            </a:r>
          </a:p>
          <a:p>
            <a:pPr marL="361950" indent="-361950">
              <a:buClr>
                <a:srgbClr val="00B050"/>
              </a:buClr>
              <a:buFont typeface="Wingdings 3" panose="05040102010807070707" pitchFamily="18" charset="2"/>
              <a:buChar char=""/>
            </a:pPr>
            <a:r>
              <a:rPr lang="en-US" sz="1900" b="1" dirty="0" smtClean="0">
                <a:solidFill>
                  <a:srgbClr val="FF0000"/>
                </a:solidFill>
              </a:rPr>
              <a:t>M1.1 </a:t>
            </a:r>
            <a:r>
              <a:rPr lang="en-US" sz="1900" b="1" dirty="0">
                <a:solidFill>
                  <a:srgbClr val="FF0000"/>
                </a:solidFill>
              </a:rPr>
              <a:t>– Task </a:t>
            </a:r>
            <a:r>
              <a:rPr lang="en-US" sz="1900" b="1" dirty="0" smtClean="0">
                <a:solidFill>
                  <a:srgbClr val="FF0000"/>
                </a:solidFill>
              </a:rPr>
              <a:t>06 </a:t>
            </a:r>
            <a:r>
              <a:rPr lang="en-US" sz="1900" b="1" dirty="0">
                <a:solidFill>
                  <a:srgbClr val="FF0000"/>
                </a:solidFill>
              </a:rPr>
              <a:t>– </a:t>
            </a:r>
            <a:r>
              <a:rPr lang="en-US" sz="1900" dirty="0">
                <a:solidFill>
                  <a:srgbClr val="FF0000"/>
                </a:solidFill>
              </a:rPr>
              <a:t>Explain how the failure to keep accurate accounting records could impact on </a:t>
            </a:r>
            <a:r>
              <a:rPr lang="en-US" sz="1900" dirty="0" smtClean="0">
                <a:solidFill>
                  <a:srgbClr val="FF0000"/>
                </a:solidFill>
              </a:rPr>
              <a:t>Types of Business stakeholders </a:t>
            </a:r>
            <a:r>
              <a:rPr lang="en-US" sz="1900" dirty="0">
                <a:solidFill>
                  <a:srgbClr val="FF0000"/>
                </a:solidFill>
              </a:rPr>
              <a:t>with reference to </a:t>
            </a:r>
            <a:r>
              <a:rPr lang="en-US" sz="1900" dirty="0" smtClean="0">
                <a:solidFill>
                  <a:srgbClr val="FF0000"/>
                </a:solidFill>
              </a:rPr>
              <a:t>.the ownership of </a:t>
            </a:r>
            <a:r>
              <a:rPr lang="en-US" sz="1900" dirty="0">
                <a:solidFill>
                  <a:srgbClr val="FF0000"/>
                </a:solidFill>
              </a:rPr>
              <a:t>Northern Car Repairs</a:t>
            </a:r>
          </a:p>
        </p:txBody>
      </p:sp>
      <p:sp>
        <p:nvSpPr>
          <p:cNvPr id="14" name="Title 2"/>
          <p:cNvSpPr>
            <a:spLocks noGrp="1"/>
          </p:cNvSpPr>
          <p:nvPr>
            <p:ph type="title"/>
          </p:nvPr>
        </p:nvSpPr>
        <p:spPr>
          <a:xfrm>
            <a:off x="70266" y="72008"/>
            <a:ext cx="8859452" cy="548680"/>
          </a:xfrm>
        </p:spPr>
        <p:txBody>
          <a:bodyPr>
            <a:noAutofit/>
          </a:bodyPr>
          <a:lstStyle/>
          <a:p>
            <a:r>
              <a:rPr lang="en-US" sz="3000" dirty="0" smtClean="0"/>
              <a:t>P2.2  - Accounting Requirements if Types of Business</a:t>
            </a:r>
            <a:endParaRPr lang="en-US" sz="3000" dirty="0"/>
          </a:p>
        </p:txBody>
      </p:sp>
    </p:spTree>
    <p:extLst>
      <p:ext uri="{BB962C8B-B14F-4D97-AF65-F5344CB8AC3E}">
        <p14:creationId xmlns:p14="http://schemas.microsoft.com/office/powerpoint/2010/main" val="360051435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262979"/>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600" b="1" dirty="0" smtClean="0"/>
              <a:t>Accounting </a:t>
            </a:r>
            <a:r>
              <a:rPr lang="en-US" sz="1600" b="1" dirty="0"/>
              <a:t>concepts and policies </a:t>
            </a:r>
            <a:r>
              <a:rPr lang="en-US" sz="1600" dirty="0" smtClean="0"/>
              <a:t>– </a:t>
            </a:r>
            <a:r>
              <a:rPr lang="en-US" sz="1600" dirty="0"/>
              <a:t>These </a:t>
            </a:r>
            <a:r>
              <a:rPr lang="en-US" sz="1600" dirty="0" smtClean="0"/>
              <a:t>are the rules </a:t>
            </a:r>
            <a:r>
              <a:rPr lang="en-US" sz="1600" dirty="0"/>
              <a:t>of accounting that should be followed in preparation of all accounts and financial statements. The </a:t>
            </a:r>
            <a:r>
              <a:rPr lang="en-US" sz="1600" dirty="0" smtClean="0"/>
              <a:t>five fundamental </a:t>
            </a:r>
            <a:r>
              <a:rPr lang="en-US" sz="1600" dirty="0"/>
              <a:t>concepts </a:t>
            </a:r>
            <a:r>
              <a:rPr lang="en-US" sz="1600" dirty="0" smtClean="0"/>
              <a:t>are:</a:t>
            </a:r>
            <a:endParaRPr lang="en-US" sz="1600" dirty="0"/>
          </a:p>
          <a:p>
            <a:pPr marL="360363" indent="-360363">
              <a:buClr>
                <a:srgbClr val="00B050"/>
              </a:buClr>
              <a:buFont typeface="Wingdings 3" panose="05040102010807070707" pitchFamily="18" charset="2"/>
              <a:buChar char=""/>
            </a:pPr>
            <a:r>
              <a:rPr lang="en-US" sz="1600" b="1" dirty="0" smtClean="0"/>
              <a:t>Consistency concept</a:t>
            </a:r>
            <a:r>
              <a:rPr lang="en-US" sz="1600" dirty="0" smtClean="0"/>
              <a:t> - </a:t>
            </a:r>
            <a:r>
              <a:rPr lang="en-US" sz="1600" dirty="0"/>
              <a:t>once an accounting method has been chosen, that method should be used unless there is a sound reason to do </a:t>
            </a:r>
            <a:r>
              <a:rPr lang="en-US" sz="1600" dirty="0" smtClean="0"/>
              <a:t>otherwise, companies that stick to the same successful method, continue to be successful.</a:t>
            </a:r>
            <a:endParaRPr lang="en-US" sz="1600" dirty="0"/>
          </a:p>
          <a:p>
            <a:pPr marL="360363" indent="-360363">
              <a:buClr>
                <a:srgbClr val="00B050"/>
              </a:buClr>
              <a:buFont typeface="Wingdings 3" panose="05040102010807070707" pitchFamily="18" charset="2"/>
              <a:buChar char=""/>
            </a:pPr>
            <a:r>
              <a:rPr lang="en-US" sz="1600" b="1" dirty="0" smtClean="0"/>
              <a:t>Going concern</a:t>
            </a:r>
            <a:r>
              <a:rPr lang="en-US" sz="1600" dirty="0"/>
              <a:t> -</a:t>
            </a:r>
            <a:r>
              <a:rPr lang="en-US" sz="1600" dirty="0" smtClean="0"/>
              <a:t> </a:t>
            </a:r>
            <a:r>
              <a:rPr lang="en-US" sz="1600" dirty="0"/>
              <a:t>the business entity for which accounts are being prepared is in good condition and will continue to be in business in the foreseeable </a:t>
            </a:r>
            <a:r>
              <a:rPr lang="en-US" sz="1600" dirty="0" smtClean="0"/>
              <a:t>future. </a:t>
            </a:r>
            <a:endParaRPr lang="en-US" sz="1600" dirty="0"/>
          </a:p>
          <a:p>
            <a:pPr marL="360363" indent="-360363">
              <a:buClr>
                <a:srgbClr val="00B050"/>
              </a:buClr>
              <a:buFont typeface="Wingdings 3" panose="05040102010807070707" pitchFamily="18" charset="2"/>
              <a:buChar char=""/>
            </a:pPr>
            <a:r>
              <a:rPr lang="en-US" sz="1600" b="1" dirty="0" smtClean="0"/>
              <a:t>Prudence concept</a:t>
            </a:r>
            <a:r>
              <a:rPr lang="en-US" sz="1600" dirty="0"/>
              <a:t> -</a:t>
            </a:r>
            <a:r>
              <a:rPr lang="en-US" sz="1600" dirty="0" smtClean="0"/>
              <a:t> </a:t>
            </a:r>
            <a:r>
              <a:rPr lang="en-US" sz="1600" dirty="0"/>
              <a:t>revenue and profits are included in the balance sheet only when they are </a:t>
            </a:r>
            <a:r>
              <a:rPr lang="en-US" sz="1600" dirty="0" smtClean="0"/>
              <a:t>known to be true </a:t>
            </a:r>
            <a:r>
              <a:rPr lang="en-US" sz="1600" dirty="0"/>
              <a:t>(or there is reasonable 'certainty' of </a:t>
            </a:r>
            <a:r>
              <a:rPr lang="en-US" sz="1600" dirty="0" smtClean="0"/>
              <a:t>knowing this) </a:t>
            </a:r>
            <a:r>
              <a:rPr lang="en-US" sz="1600" dirty="0"/>
              <a:t>but liabilities are included when there is reasonable 'possibility' of incurring them.</a:t>
            </a:r>
          </a:p>
          <a:p>
            <a:pPr marL="360363" indent="-360363">
              <a:buClr>
                <a:srgbClr val="00B050"/>
              </a:buClr>
              <a:buFont typeface="Wingdings 3" panose="05040102010807070707" pitchFamily="18" charset="2"/>
              <a:buChar char=""/>
            </a:pPr>
            <a:r>
              <a:rPr lang="en-US" sz="1600" b="1" dirty="0" smtClean="0"/>
              <a:t>Matching</a:t>
            </a:r>
            <a:r>
              <a:rPr lang="en-US" sz="1600" dirty="0"/>
              <a:t> -</a:t>
            </a:r>
            <a:r>
              <a:rPr lang="en-US" sz="1600" dirty="0" smtClean="0"/>
              <a:t> </a:t>
            </a:r>
            <a:r>
              <a:rPr lang="en-US" sz="1600" dirty="0"/>
              <a:t>transactions affecting both revenues and expenses should be </a:t>
            </a:r>
            <a:r>
              <a:rPr lang="en-US" sz="1600" dirty="0" smtClean="0"/>
              <a:t>recognised </a:t>
            </a:r>
            <a:r>
              <a:rPr lang="en-US" sz="1600" dirty="0"/>
              <a:t>in the same accounting </a:t>
            </a:r>
            <a:r>
              <a:rPr lang="en-US" sz="1600" dirty="0" smtClean="0"/>
              <a:t>period in order to balance the books, and minimise overruns in the next financial quarter or year.</a:t>
            </a:r>
            <a:endParaRPr lang="en-US" sz="1600" dirty="0"/>
          </a:p>
          <a:p>
            <a:pPr marL="360363" indent="-360363">
              <a:buClr>
                <a:srgbClr val="00B050"/>
              </a:buClr>
              <a:buFont typeface="Wingdings 3" panose="05040102010807070707" pitchFamily="18" charset="2"/>
              <a:buChar char=""/>
            </a:pPr>
            <a:r>
              <a:rPr lang="en-US" sz="1600" b="1" dirty="0" smtClean="0"/>
              <a:t>Materiality</a:t>
            </a:r>
            <a:r>
              <a:rPr lang="en-US" sz="1600" dirty="0"/>
              <a:t> -</a:t>
            </a:r>
            <a:r>
              <a:rPr lang="en-US" sz="1600" dirty="0" smtClean="0"/>
              <a:t> </a:t>
            </a:r>
            <a:r>
              <a:rPr lang="en-US" sz="1600" dirty="0"/>
              <a:t>minor events may be ignored, but the major ones should be fully </a:t>
            </a:r>
            <a:r>
              <a:rPr lang="en-US" sz="1600" dirty="0" smtClean="0"/>
              <a:t>disclosed. For example, petty cash as long as it is replaced is a minor event.</a:t>
            </a:r>
          </a:p>
          <a:p>
            <a:pPr marL="360363" indent="-360363">
              <a:buClr>
                <a:srgbClr val="00B050"/>
              </a:buClr>
              <a:buFont typeface="Wingdings 3" panose="05040102010807070707" pitchFamily="18" charset="2"/>
              <a:buChar char=""/>
            </a:pPr>
            <a:r>
              <a:rPr lang="en-US" sz="1600" b="1" dirty="0" smtClean="0">
                <a:solidFill>
                  <a:srgbClr val="FF0000"/>
                </a:solidFill>
              </a:rPr>
              <a:t>D1.1 </a:t>
            </a:r>
            <a:r>
              <a:rPr lang="en-US" sz="1600" b="1" dirty="0">
                <a:solidFill>
                  <a:srgbClr val="FF0000"/>
                </a:solidFill>
              </a:rPr>
              <a:t>– Task </a:t>
            </a:r>
            <a:r>
              <a:rPr lang="en-US" sz="1600" b="1" dirty="0" smtClean="0">
                <a:solidFill>
                  <a:srgbClr val="FF0000"/>
                </a:solidFill>
              </a:rPr>
              <a:t>07 </a:t>
            </a:r>
            <a:r>
              <a:rPr lang="en-US" sz="1600" dirty="0">
                <a:solidFill>
                  <a:srgbClr val="FF0000"/>
                </a:solidFill>
              </a:rPr>
              <a:t>– Explain how </a:t>
            </a:r>
            <a:r>
              <a:rPr lang="en-US" sz="1600" dirty="0" smtClean="0">
                <a:solidFill>
                  <a:srgbClr val="FF0000"/>
                </a:solidFill>
              </a:rPr>
              <a:t>maintaining the key Accounting Concepts and Policies can benefit Accounting accuracy and consistency </a:t>
            </a:r>
          </a:p>
          <a:p>
            <a:pPr marL="360363" indent="-360363">
              <a:buClr>
                <a:srgbClr val="00B050"/>
              </a:buClr>
              <a:buFont typeface="Wingdings 3" panose="05040102010807070707" pitchFamily="18" charset="2"/>
              <a:buChar char=""/>
            </a:pPr>
            <a:r>
              <a:rPr lang="en-US" sz="1600" b="1" dirty="0" smtClean="0">
                <a:solidFill>
                  <a:srgbClr val="FF0000"/>
                </a:solidFill>
              </a:rPr>
              <a:t>D1.2 – Task 08 - </a:t>
            </a:r>
            <a:r>
              <a:rPr lang="en-US" sz="1600" dirty="0" smtClean="0">
                <a:solidFill>
                  <a:srgbClr val="FF0000"/>
                </a:solidFill>
              </a:rPr>
              <a:t>Describe how maintaining these standards could benefit the </a:t>
            </a:r>
            <a:r>
              <a:rPr lang="en-US" sz="1600" dirty="0">
                <a:solidFill>
                  <a:srgbClr val="FF0000"/>
                </a:solidFill>
              </a:rPr>
              <a:t>company. </a:t>
            </a:r>
            <a:endParaRPr lang="en-US" sz="1600" dirty="0" smtClean="0">
              <a:solidFill>
                <a:srgbClr val="FF0000"/>
              </a:solidFill>
            </a:endParaRPr>
          </a:p>
          <a:p>
            <a:pPr marL="360363" indent="-360363">
              <a:buClr>
                <a:srgbClr val="00B050"/>
              </a:buClr>
              <a:buFont typeface="Wingdings 3" panose="05040102010807070707" pitchFamily="18" charset="2"/>
              <a:buChar char=""/>
            </a:pPr>
            <a:r>
              <a:rPr lang="en-US" sz="1600" b="1" dirty="0" smtClean="0">
                <a:solidFill>
                  <a:srgbClr val="FF0000"/>
                </a:solidFill>
              </a:rPr>
              <a:t>D1.3 – Task 09 - </a:t>
            </a:r>
            <a:r>
              <a:rPr lang="en-US" sz="1600" dirty="0" smtClean="0">
                <a:solidFill>
                  <a:srgbClr val="FF0000"/>
                </a:solidFill>
              </a:rPr>
              <a:t>Assess, using </a:t>
            </a:r>
            <a:r>
              <a:rPr lang="en-US" sz="1600" dirty="0">
                <a:solidFill>
                  <a:srgbClr val="FF0000"/>
                </a:solidFill>
              </a:rPr>
              <a:t>examples from Northern Car </a:t>
            </a:r>
            <a:r>
              <a:rPr lang="en-US" sz="1600" dirty="0" smtClean="0">
                <a:solidFill>
                  <a:srgbClr val="FF0000"/>
                </a:solidFill>
              </a:rPr>
              <a:t>Repairs, how they might apply these </a:t>
            </a:r>
            <a:r>
              <a:rPr lang="en-US" sz="1600" dirty="0">
                <a:solidFill>
                  <a:srgbClr val="FF0000"/>
                </a:solidFill>
              </a:rPr>
              <a:t>accounting concept or policy to their accounting </a:t>
            </a:r>
            <a:r>
              <a:rPr lang="en-US" sz="1600" dirty="0" smtClean="0">
                <a:solidFill>
                  <a:srgbClr val="FF0000"/>
                </a:solidFill>
              </a:rPr>
              <a:t>records</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D1.1  </a:t>
            </a:r>
            <a:r>
              <a:rPr lang="en-US" sz="3600" dirty="0"/>
              <a:t>- Accounting </a:t>
            </a:r>
            <a:r>
              <a:rPr lang="en-US" sz="3600" dirty="0" smtClean="0"/>
              <a:t>Concepts </a:t>
            </a:r>
            <a:r>
              <a:rPr lang="en-US" sz="3600" dirty="0"/>
              <a:t>and </a:t>
            </a:r>
            <a:r>
              <a:rPr lang="en-US" sz="3600" dirty="0" smtClean="0"/>
              <a:t>Policies </a:t>
            </a:r>
            <a:endParaRPr lang="en-US" sz="3600" dirty="0"/>
          </a:p>
        </p:txBody>
      </p:sp>
    </p:spTree>
    <p:extLst>
      <p:ext uri="{BB962C8B-B14F-4D97-AF65-F5344CB8AC3E}">
        <p14:creationId xmlns:p14="http://schemas.microsoft.com/office/powerpoint/2010/main" val="842526447"/>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700046454"/>
              </p:ext>
            </p:extLst>
          </p:nvPr>
        </p:nvGraphicFramePr>
        <p:xfrm>
          <a:off x="7164288" y="1052736"/>
          <a:ext cx="1656184" cy="5572120"/>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look after the money in your house.</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Is there a bank in your town still, is there a need for one.</a:t>
                      </a:r>
                      <a:endParaRPr lang="en-GB" sz="14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governments get involved in business, surely people do the right thing.</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big can accounting companies get if it is just numbers.</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32311"/>
          </a:xfrm>
          <a:prstGeom prst="rect">
            <a:avLst/>
          </a:prstGeom>
        </p:spPr>
        <p:txBody>
          <a:bodyPr wrap="square">
            <a:spAutoFit/>
          </a:bodyPr>
          <a:lstStyle/>
          <a:p>
            <a:r>
              <a:rPr lang="en-US" b="1" dirty="0" smtClean="0">
                <a:solidFill>
                  <a:srgbClr val="FF0000"/>
                </a:solidFill>
              </a:rPr>
              <a:t>P2.3 – Task 10 </a:t>
            </a:r>
            <a:r>
              <a:rPr lang="en-US" dirty="0" smtClean="0">
                <a:solidFill>
                  <a:srgbClr val="FF0000"/>
                </a:solidFill>
              </a:rPr>
              <a:t>- Prepare a presentation to </a:t>
            </a:r>
            <a:r>
              <a:rPr lang="en-US" dirty="0">
                <a:solidFill>
                  <a:srgbClr val="FF0000"/>
                </a:solidFill>
              </a:rPr>
              <a:t>include:</a:t>
            </a:r>
          </a:p>
          <a:p>
            <a:pPr marL="342900" indent="-342900">
              <a:buFont typeface="+mj-lt"/>
              <a:buAutoNum type="arabicPeriod"/>
            </a:pPr>
            <a:r>
              <a:rPr lang="en-US" dirty="0" smtClean="0">
                <a:solidFill>
                  <a:srgbClr val="FF0000"/>
                </a:solidFill>
              </a:rPr>
              <a:t>An </a:t>
            </a:r>
            <a:r>
              <a:rPr lang="en-US" dirty="0">
                <a:solidFill>
                  <a:srgbClr val="FF0000"/>
                </a:solidFill>
              </a:rPr>
              <a:t>explanation of why Jonathan should keep accounting records for his business.</a:t>
            </a:r>
          </a:p>
          <a:p>
            <a:pPr marL="342900" indent="-342900">
              <a:buFont typeface="+mj-lt"/>
              <a:buAutoNum type="arabicPeriod"/>
            </a:pPr>
            <a:r>
              <a:rPr lang="en-US" dirty="0" smtClean="0">
                <a:solidFill>
                  <a:srgbClr val="FF0000"/>
                </a:solidFill>
              </a:rPr>
              <a:t>A </a:t>
            </a:r>
            <a:r>
              <a:rPr lang="en-US" dirty="0">
                <a:solidFill>
                  <a:srgbClr val="FF0000"/>
                </a:solidFill>
              </a:rPr>
              <a:t>description of the garage’s accounting records, highlighting the information that </a:t>
            </a:r>
            <a:r>
              <a:rPr lang="en-US" dirty="0" smtClean="0">
                <a:solidFill>
                  <a:srgbClr val="FF0000"/>
                </a:solidFill>
              </a:rPr>
              <a:t>the following </a:t>
            </a:r>
            <a:r>
              <a:rPr lang="en-US" dirty="0">
                <a:solidFill>
                  <a:srgbClr val="FF0000"/>
                </a:solidFill>
              </a:rPr>
              <a:t>stakeholders would require:</a:t>
            </a:r>
          </a:p>
          <a:p>
            <a:pPr marL="631825" indent="-342900">
              <a:buFont typeface="+mj-lt"/>
              <a:buAutoNum type="alphaLcParenR"/>
            </a:pPr>
            <a:r>
              <a:rPr lang="en-US" dirty="0" smtClean="0">
                <a:solidFill>
                  <a:srgbClr val="FF0000"/>
                </a:solidFill>
              </a:rPr>
              <a:t>Bank</a:t>
            </a:r>
            <a:endParaRPr lang="en-US" dirty="0">
              <a:solidFill>
                <a:srgbClr val="FF0000"/>
              </a:solidFill>
            </a:endParaRPr>
          </a:p>
          <a:p>
            <a:pPr marL="631825" indent="-342900">
              <a:buFont typeface="+mj-lt"/>
              <a:buAutoNum type="alphaLcParenR"/>
            </a:pPr>
            <a:r>
              <a:rPr lang="en-US" dirty="0" smtClean="0">
                <a:solidFill>
                  <a:srgbClr val="FF0000"/>
                </a:solidFill>
              </a:rPr>
              <a:t>Customers</a:t>
            </a:r>
            <a:endParaRPr lang="en-US" dirty="0">
              <a:solidFill>
                <a:srgbClr val="FF0000"/>
              </a:solidFill>
            </a:endParaRPr>
          </a:p>
          <a:p>
            <a:pPr marL="631825" indent="-342900">
              <a:buFont typeface="+mj-lt"/>
              <a:buAutoNum type="alphaLcParenR"/>
            </a:pPr>
            <a:r>
              <a:rPr lang="en-US" dirty="0" smtClean="0">
                <a:solidFill>
                  <a:srgbClr val="FF0000"/>
                </a:solidFill>
              </a:rPr>
              <a:t>Government</a:t>
            </a:r>
            <a:endParaRPr lang="en-US" dirty="0">
              <a:solidFill>
                <a:srgbClr val="FF0000"/>
              </a:solidFill>
            </a:endParaRPr>
          </a:p>
          <a:p>
            <a:pPr marL="342900" indent="-342900">
              <a:buFont typeface="+mj-lt"/>
              <a:buAutoNum type="arabicPeriod" startAt="3"/>
            </a:pPr>
            <a:r>
              <a:rPr lang="en-US" dirty="0" smtClean="0">
                <a:solidFill>
                  <a:srgbClr val="0070C0"/>
                </a:solidFill>
              </a:rPr>
              <a:t>(To be included later) A </a:t>
            </a:r>
            <a:r>
              <a:rPr lang="en-US" dirty="0">
                <a:solidFill>
                  <a:srgbClr val="0070C0"/>
                </a:solidFill>
              </a:rPr>
              <a:t>description of the payment methods that will be used by Jonathan for his </a:t>
            </a:r>
            <a:r>
              <a:rPr lang="en-US" dirty="0" smtClean="0">
                <a:solidFill>
                  <a:srgbClr val="0070C0"/>
                </a:solidFill>
              </a:rPr>
              <a:t>garage’s transactions</a:t>
            </a:r>
            <a:r>
              <a:rPr lang="en-US" dirty="0">
                <a:solidFill>
                  <a:srgbClr val="0070C0"/>
                </a:solidFill>
              </a:rPr>
              <a:t>.</a:t>
            </a:r>
          </a:p>
          <a:p>
            <a:pPr marL="342900" indent="-342900">
              <a:buFont typeface="+mj-lt"/>
              <a:buAutoNum type="arabicPeriod" startAt="3"/>
            </a:pPr>
            <a:r>
              <a:rPr lang="en-US" dirty="0">
                <a:solidFill>
                  <a:srgbClr val="0070C0"/>
                </a:solidFill>
              </a:rPr>
              <a:t>(To be included later) </a:t>
            </a:r>
            <a:r>
              <a:rPr lang="en-US" dirty="0" smtClean="0">
                <a:solidFill>
                  <a:srgbClr val="0070C0"/>
                </a:solidFill>
              </a:rPr>
              <a:t>An </a:t>
            </a:r>
            <a:r>
              <a:rPr lang="en-US" dirty="0">
                <a:solidFill>
                  <a:srgbClr val="0070C0"/>
                </a:solidFill>
              </a:rPr>
              <a:t>explanation of the purpose of the monthly bank statement that is sent to the garage.</a:t>
            </a:r>
          </a:p>
          <a:p>
            <a:pPr marL="342900" indent="-342900">
              <a:buFont typeface="+mj-lt"/>
              <a:buAutoNum type="arabicPeriod" startAt="3"/>
            </a:pPr>
            <a:r>
              <a:rPr lang="en-US" dirty="0">
                <a:solidFill>
                  <a:srgbClr val="0070C0"/>
                </a:solidFill>
              </a:rPr>
              <a:t>(To be included later) </a:t>
            </a:r>
            <a:r>
              <a:rPr lang="en-US" dirty="0" smtClean="0">
                <a:solidFill>
                  <a:srgbClr val="0070C0"/>
                </a:solidFill>
              </a:rPr>
              <a:t>An </a:t>
            </a:r>
            <a:r>
              <a:rPr lang="en-US" dirty="0">
                <a:solidFill>
                  <a:srgbClr val="0070C0"/>
                </a:solidFill>
              </a:rPr>
              <a:t>explanation of why Jonathan requires a bank reconciliation statement.</a:t>
            </a:r>
          </a:p>
          <a:p>
            <a:r>
              <a:rPr lang="en-US" dirty="0" smtClean="0"/>
              <a:t>Your </a:t>
            </a:r>
            <a:r>
              <a:rPr lang="en-US" dirty="0"/>
              <a:t>presentation </a:t>
            </a:r>
            <a:r>
              <a:rPr lang="en-US" dirty="0" smtClean="0"/>
              <a:t>should also include</a:t>
            </a:r>
            <a:r>
              <a:rPr lang="en-US" dirty="0"/>
              <a:t>:</a:t>
            </a:r>
          </a:p>
          <a:p>
            <a:pPr marL="342900" indent="-342900">
              <a:buFont typeface="+mj-lt"/>
              <a:buAutoNum type="arabicPeriod" startAt="6"/>
            </a:pPr>
            <a:r>
              <a:rPr lang="en-US" dirty="0" smtClean="0">
                <a:solidFill>
                  <a:srgbClr val="FF0000"/>
                </a:solidFill>
              </a:rPr>
              <a:t>An </a:t>
            </a:r>
            <a:r>
              <a:rPr lang="en-US" dirty="0">
                <a:solidFill>
                  <a:srgbClr val="FF0000"/>
                </a:solidFill>
              </a:rPr>
              <a:t>explanation of how a failure on Jonathan’s part to keep accurate accounting </a:t>
            </a:r>
            <a:r>
              <a:rPr lang="en-US" dirty="0" smtClean="0">
                <a:solidFill>
                  <a:srgbClr val="FF0000"/>
                </a:solidFill>
              </a:rPr>
              <a:t>records could </a:t>
            </a:r>
            <a:r>
              <a:rPr lang="en-US" dirty="0">
                <a:solidFill>
                  <a:srgbClr val="FF0000"/>
                </a:solidFill>
              </a:rPr>
              <a:t>impact on these three stakeholder </a:t>
            </a:r>
            <a:r>
              <a:rPr lang="en-US" dirty="0" smtClean="0">
                <a:solidFill>
                  <a:srgbClr val="FF0000"/>
                </a:solidFill>
              </a:rPr>
              <a:t>groups.</a:t>
            </a:r>
          </a:p>
          <a:p>
            <a:pPr marL="342900" indent="-342900">
              <a:buFont typeface="+mj-lt"/>
              <a:buAutoNum type="arabicPeriod" startAt="6"/>
            </a:pPr>
            <a:r>
              <a:rPr lang="en-US" dirty="0" smtClean="0">
                <a:solidFill>
                  <a:srgbClr val="FF0000"/>
                </a:solidFill>
              </a:rPr>
              <a:t>An </a:t>
            </a:r>
            <a:r>
              <a:rPr lang="en-US" dirty="0">
                <a:solidFill>
                  <a:srgbClr val="FF0000"/>
                </a:solidFill>
              </a:rPr>
              <a:t>assessment of how Jonathan applies the consistency concept to his accounting records</a:t>
            </a:r>
            <a:r>
              <a:rPr lang="en-US" dirty="0" smtClean="0">
                <a:solidFill>
                  <a:srgbClr val="FF0000"/>
                </a:solidFill>
              </a:rPr>
              <a:t>.</a:t>
            </a:r>
            <a:endParaRPr lang="en-US"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P2.3  </a:t>
            </a:r>
            <a:r>
              <a:rPr lang="en-US" sz="3200" dirty="0"/>
              <a:t>- The Purposes of Accounting</a:t>
            </a:r>
            <a:endParaRPr lang="en-US" sz="2800" dirty="0"/>
          </a:p>
        </p:txBody>
      </p:sp>
    </p:spTree>
    <p:extLst>
      <p:ext uri="{BB962C8B-B14F-4D97-AF65-F5344CB8AC3E}">
        <p14:creationId xmlns:p14="http://schemas.microsoft.com/office/powerpoint/2010/main" val="1963068724"/>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09200"/>
          </a:xfrm>
          <a:prstGeom prst="rect">
            <a:avLst/>
          </a:prstGeom>
        </p:spPr>
        <p:txBody>
          <a:bodyPr wrap="square">
            <a:spAutoFit/>
          </a:bodyPr>
          <a:lstStyle/>
          <a:p>
            <a:pPr>
              <a:buClr>
                <a:srgbClr val="00B050"/>
              </a:buClr>
            </a:pPr>
            <a:r>
              <a:rPr lang="en-GB" sz="1600" b="1" dirty="0">
                <a:solidFill>
                  <a:srgbClr val="FF0000"/>
                </a:solidFill>
              </a:rPr>
              <a:t>P1.1 – Task 01 – </a:t>
            </a:r>
            <a:r>
              <a:rPr lang="en-GB" sz="1600" dirty="0">
                <a:solidFill>
                  <a:srgbClr val="FF0000"/>
                </a:solidFill>
              </a:rPr>
              <a:t>Describe the purpose of Accounting and using examples from Northern Car Repairs, describe the need to use Double Entry Bookkeeping and Monitor Performance using accounting terms</a:t>
            </a:r>
            <a:r>
              <a:rPr lang="en-GB" sz="1600" dirty="0" smtClean="0">
                <a:solidFill>
                  <a:srgbClr val="FF0000"/>
                </a:solidFill>
              </a:rPr>
              <a:t>.</a:t>
            </a:r>
          </a:p>
          <a:p>
            <a:pPr>
              <a:buClr>
                <a:srgbClr val="00B050"/>
              </a:buClr>
            </a:pPr>
            <a:r>
              <a:rPr lang="en-GB" sz="1600" b="1" dirty="0">
                <a:solidFill>
                  <a:srgbClr val="FF0000"/>
                </a:solidFill>
              </a:rPr>
              <a:t>P1.2 – Task 02 – </a:t>
            </a:r>
            <a:r>
              <a:rPr lang="en-GB" sz="1600" dirty="0">
                <a:solidFill>
                  <a:srgbClr val="FF0000"/>
                </a:solidFill>
              </a:rPr>
              <a:t>Describe using examples from Northern Car Repairs, how Managing and Measuring Business Performance, and Communicating can benefit from keeping accurate Business Accounts.</a:t>
            </a:r>
          </a:p>
          <a:p>
            <a:pPr marL="0" lvl="1" defTabSz="901700">
              <a:buClr>
                <a:srgbClr val="00B050"/>
              </a:buClr>
            </a:pPr>
            <a:r>
              <a:rPr lang="en-US" sz="1600" b="1" dirty="0">
                <a:solidFill>
                  <a:srgbClr val="FF0000"/>
                </a:solidFill>
              </a:rPr>
              <a:t>P2.1 – Task 03 </a:t>
            </a:r>
            <a:r>
              <a:rPr lang="en-US" sz="1600" dirty="0">
                <a:solidFill>
                  <a:srgbClr val="FF0000"/>
                </a:solidFill>
              </a:rPr>
              <a:t>– Describe using examples from Northern Car Repairs, the value of good accounting is to Internal and External Stakeholders and Users of the Accounts.</a:t>
            </a:r>
          </a:p>
          <a:p>
            <a:pPr marL="0" lvl="1" defTabSz="901700">
              <a:buClr>
                <a:srgbClr val="00B050"/>
              </a:buClr>
            </a:pPr>
            <a:r>
              <a:rPr lang="en-US" sz="1600" b="1" dirty="0">
                <a:solidFill>
                  <a:srgbClr val="FF0000"/>
                </a:solidFill>
              </a:rPr>
              <a:t>P2.2 – Task 04 - </a:t>
            </a:r>
            <a:r>
              <a:rPr lang="en-US" sz="1600" dirty="0">
                <a:solidFill>
                  <a:srgbClr val="FF0000"/>
                </a:solidFill>
              </a:rPr>
              <a:t>Choose 3 specific stakeholders within Northern Cars and describe in detail the accounting record requirements in terms of values, timings, inflows and outflows and how this impacts departments related to them.</a:t>
            </a:r>
          </a:p>
          <a:p>
            <a:pPr>
              <a:buClr>
                <a:srgbClr val="00B050"/>
              </a:buClr>
            </a:pPr>
            <a:r>
              <a:rPr lang="en-US" sz="1600" b="1" dirty="0">
                <a:solidFill>
                  <a:srgbClr val="FF0000"/>
                </a:solidFill>
              </a:rPr>
              <a:t>P2.2 – Task 05 </a:t>
            </a:r>
            <a:r>
              <a:rPr lang="en-US" sz="1600" dirty="0">
                <a:solidFill>
                  <a:srgbClr val="FF0000"/>
                </a:solidFill>
              </a:rPr>
              <a:t>– Explain how Business Ownerships can affect Accounting regulations and describe using examples from Northern Car Repairs, how different types of Business Ownerships can affect the way Accounts and Accounting is done within the business.</a:t>
            </a:r>
          </a:p>
          <a:p>
            <a:pPr>
              <a:buClr>
                <a:srgbClr val="00B050"/>
              </a:buClr>
            </a:pPr>
            <a:r>
              <a:rPr lang="en-US" sz="1600" b="1" dirty="0">
                <a:solidFill>
                  <a:srgbClr val="FF0000"/>
                </a:solidFill>
              </a:rPr>
              <a:t>M1.2 – Task 06 – </a:t>
            </a:r>
            <a:r>
              <a:rPr lang="en-US" sz="1600" dirty="0">
                <a:solidFill>
                  <a:srgbClr val="FF0000"/>
                </a:solidFill>
              </a:rPr>
              <a:t>Explain how the failure to keep accurate accounting records could impact on Types of Business stakeholders with reference to .the ownership of Northern Car Repairs</a:t>
            </a:r>
          </a:p>
          <a:p>
            <a:pPr>
              <a:buClr>
                <a:srgbClr val="00B050"/>
              </a:buClr>
            </a:pPr>
            <a:r>
              <a:rPr lang="en-US" sz="1600" b="1" dirty="0">
                <a:solidFill>
                  <a:srgbClr val="FF0000"/>
                </a:solidFill>
              </a:rPr>
              <a:t>D1.1 – Task 07 </a:t>
            </a:r>
            <a:r>
              <a:rPr lang="en-US" sz="1600" dirty="0">
                <a:solidFill>
                  <a:srgbClr val="FF0000"/>
                </a:solidFill>
              </a:rPr>
              <a:t>– Explain how maintaining the key Accounting Concepts and Policies can benefit Accounting accuracy and consistency </a:t>
            </a:r>
          </a:p>
          <a:p>
            <a:pPr>
              <a:buClr>
                <a:srgbClr val="00B050"/>
              </a:buClr>
            </a:pPr>
            <a:r>
              <a:rPr lang="en-US" sz="1600" b="1" dirty="0">
                <a:solidFill>
                  <a:srgbClr val="FF0000"/>
                </a:solidFill>
              </a:rPr>
              <a:t>D1.2 – Task 08 - </a:t>
            </a:r>
            <a:r>
              <a:rPr lang="en-US" sz="1600" dirty="0">
                <a:solidFill>
                  <a:srgbClr val="FF0000"/>
                </a:solidFill>
              </a:rPr>
              <a:t>Describe how maintaining these standards could benefit the company. </a:t>
            </a:r>
          </a:p>
          <a:p>
            <a:pPr>
              <a:buClr>
                <a:srgbClr val="00B050"/>
              </a:buClr>
            </a:pPr>
            <a:r>
              <a:rPr lang="en-US" sz="1600" b="1" dirty="0">
                <a:solidFill>
                  <a:srgbClr val="FF0000"/>
                </a:solidFill>
              </a:rPr>
              <a:t>D1.3 – Task 09 - </a:t>
            </a:r>
            <a:r>
              <a:rPr lang="en-US" sz="1600" dirty="0">
                <a:solidFill>
                  <a:srgbClr val="FF0000"/>
                </a:solidFill>
              </a:rPr>
              <a:t>Assess, using examples from Northern Car Repairs, how they might apply these accounting concept or policy to their accounting records</a:t>
            </a:r>
          </a:p>
          <a:p>
            <a:pPr>
              <a:buClr>
                <a:srgbClr val="00B050"/>
              </a:buClr>
            </a:pPr>
            <a:r>
              <a:rPr lang="en-US" sz="1600" b="1" dirty="0">
                <a:solidFill>
                  <a:srgbClr val="FF0000"/>
                </a:solidFill>
              </a:rPr>
              <a:t>P2.3 – Task 10 </a:t>
            </a:r>
            <a:r>
              <a:rPr lang="en-US" sz="1600" dirty="0">
                <a:solidFill>
                  <a:srgbClr val="FF0000"/>
                </a:solidFill>
              </a:rPr>
              <a:t>- Prepare a presentation to </a:t>
            </a:r>
            <a:r>
              <a:rPr lang="en-US" sz="1600" dirty="0" smtClean="0">
                <a:solidFill>
                  <a:srgbClr val="FF0000"/>
                </a:solidFill>
              </a:rPr>
              <a:t>include steps 1, 2, 6 and 7.</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P1.1 – </a:t>
            </a:r>
            <a:endParaRPr lang="en-US" sz="2600" dirty="0"/>
          </a:p>
        </p:txBody>
      </p:sp>
    </p:spTree>
    <p:extLst>
      <p:ext uri="{BB962C8B-B14F-4D97-AF65-F5344CB8AC3E}">
        <p14:creationId xmlns:p14="http://schemas.microsoft.com/office/powerpoint/2010/main" val="976435744"/>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3761605616"/>
              </p:ext>
            </p:extLst>
          </p:nvPr>
        </p:nvGraphicFramePr>
        <p:xfrm>
          <a:off x="251520" y="976121"/>
          <a:ext cx="8580620" cy="5653537"/>
        </p:xfrm>
        <a:graphic>
          <a:graphicData uri="http://schemas.openxmlformats.org/drawingml/2006/table">
            <a:tbl>
              <a:tblPr firstRow="1" bandRow="1">
                <a:tableStyleId>{5C22544A-7EE6-4342-B048-85BDC9FD1C3A}</a:tableStyleId>
              </a:tblPr>
              <a:tblGrid>
                <a:gridCol w="1584176"/>
                <a:gridCol w="3024336"/>
                <a:gridCol w="2088232"/>
                <a:gridCol w="1883876"/>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why businesses keep accurate accounting records</a:t>
                      </a:r>
                    </a:p>
                  </a:txBody>
                  <a:tcPr>
                    <a:solidFill>
                      <a:srgbClr val="FFC000"/>
                    </a:solidFill>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 Explain the reasons for keeping accounting records in business organisations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275064">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 Describe the accounting record requirements of at least 3 different stakeholders for a specific organisation</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 Explain how the failure to keep accurate accounting records could impact on stakeholders with reference to a specific business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 Assess how a specific business applies an accounting concept or policy to their accounting records</a:t>
                      </a:r>
                    </a:p>
                  </a:txBody>
                  <a:tcPr>
                    <a:solidFill>
                      <a:srgbClr val="FFC000"/>
                    </a:solidFill>
                  </a:tcPr>
                </a:tc>
              </a:tr>
              <a:tr h="509776">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use the accounting equation</a:t>
                      </a:r>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 Calculate the value of assets, liabilities and capital from given data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644232">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prepare the principal documents in business transactions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P4</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Prepare principal source documents for given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 Compare the accounting procedures for cash and trade discounts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 Evaluate the use of cash and trade discounts in more than one business organisation</a:t>
                      </a:r>
                    </a:p>
                  </a:txBody>
                  <a:tcPr/>
                </a:tc>
              </a:tr>
              <a:tr h="25922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 Produce a three column cash book from given financial information</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942">
                <a:tc rowSpan="3">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use basic double entry bookkeeping to prepare a trial balance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 Explain the need for subdivisions of the ledger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55240">
                <a:tc vMerge="1">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 Explain the difference between capital and revenue items of expenditure and income</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402336">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 Prepare ledger accounts and accompanying trial balances for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92592">
                <a:tc rowSpan="4">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reconcile a cash book with a bank statement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P9 - Update a completed cash book from given data</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262825">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P10</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Produce a bank reconciliation statement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8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P11 - Describe payment methods for business transactions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196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P12 - Explain the purpose of a bank statement and the need for a bank reconciliation statement</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994979049"/>
              </p:ext>
            </p:extLst>
          </p:nvPr>
        </p:nvGraphicFramePr>
        <p:xfrm>
          <a:off x="7164288" y="1052736"/>
          <a:ext cx="1656184" cy="5616624"/>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56584">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look after the money in your house.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Is there a bank in your town still, is there a need for one.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governments get involved in business, surely people do the right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big can accounting companies get if it is just numbers.</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63426" y="1079401"/>
            <a:ext cx="6907923"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For this project you will be using the following provided scenario. There will be times when group work will be allowed but the scenario stays the same.</a:t>
            </a:r>
          </a:p>
          <a:p>
            <a:r>
              <a:rPr lang="en-US" sz="2000" b="1" dirty="0" smtClean="0">
                <a:solidFill>
                  <a:srgbClr val="0070C0"/>
                </a:solidFill>
              </a:rPr>
              <a:t>Scenario - Northern </a:t>
            </a:r>
            <a:r>
              <a:rPr lang="en-US" sz="2000" b="1" dirty="0">
                <a:solidFill>
                  <a:srgbClr val="0070C0"/>
                </a:solidFill>
              </a:rPr>
              <a:t>Car Repairs</a:t>
            </a:r>
          </a:p>
          <a:p>
            <a:pPr marL="355600" indent="-355600">
              <a:buClr>
                <a:srgbClr val="00B050"/>
              </a:buClr>
              <a:buFont typeface="Wingdings 3" panose="05040102010807070707" pitchFamily="18" charset="2"/>
              <a:buChar char=""/>
            </a:pPr>
            <a:r>
              <a:rPr lang="en-US" sz="2000" dirty="0">
                <a:solidFill>
                  <a:srgbClr val="0070C0"/>
                </a:solidFill>
              </a:rPr>
              <a:t>Jonathan, a sole trader, owns Northern Car Repairs – a small traditional garage in the north </a:t>
            </a:r>
            <a:r>
              <a:rPr lang="en-US" sz="2000" dirty="0" smtClean="0">
                <a:solidFill>
                  <a:srgbClr val="0070C0"/>
                </a:solidFill>
              </a:rPr>
              <a:t>of England</a:t>
            </a:r>
            <a:r>
              <a:rPr lang="en-US" sz="2000" dirty="0">
                <a:solidFill>
                  <a:srgbClr val="0070C0"/>
                </a:solidFill>
              </a:rPr>
              <a:t>. The business services all makes of cars, both new and old, completes MOTs and has </a:t>
            </a:r>
            <a:r>
              <a:rPr lang="en-US" sz="2000" dirty="0" smtClean="0">
                <a:solidFill>
                  <a:srgbClr val="0070C0"/>
                </a:solidFill>
              </a:rPr>
              <a:t>a specialist </a:t>
            </a:r>
            <a:r>
              <a:rPr lang="en-US" sz="2000" dirty="0">
                <a:solidFill>
                  <a:srgbClr val="0070C0"/>
                </a:solidFill>
              </a:rPr>
              <a:t>area for tyre replacements.</a:t>
            </a:r>
          </a:p>
          <a:p>
            <a:pPr marL="355600" indent="-355600">
              <a:buClr>
                <a:srgbClr val="00B050"/>
              </a:buClr>
              <a:buFont typeface="Wingdings 3" panose="05040102010807070707" pitchFamily="18" charset="2"/>
              <a:buChar char=""/>
            </a:pPr>
            <a:r>
              <a:rPr lang="en-US" sz="2000" dirty="0">
                <a:solidFill>
                  <a:srgbClr val="0070C0"/>
                </a:solidFill>
              </a:rPr>
              <a:t>Northern Car Repairs’ financial year runs from 1 September to 31 August. Jonathan maintains </a:t>
            </a:r>
            <a:r>
              <a:rPr lang="en-US" sz="2000" dirty="0" smtClean="0">
                <a:solidFill>
                  <a:srgbClr val="0070C0"/>
                </a:solidFill>
              </a:rPr>
              <a:t>a manual </a:t>
            </a:r>
            <a:r>
              <a:rPr lang="en-US" sz="2000" dirty="0">
                <a:solidFill>
                  <a:srgbClr val="0070C0"/>
                </a:solidFill>
              </a:rPr>
              <a:t>accounting system, including a cash book and weekly petty cash book.</a:t>
            </a:r>
          </a:p>
          <a:p>
            <a:pPr marL="355600" indent="-355600">
              <a:buClr>
                <a:srgbClr val="00B050"/>
              </a:buClr>
              <a:buFont typeface="Wingdings 3" panose="05040102010807070707" pitchFamily="18" charset="2"/>
              <a:buChar char=""/>
            </a:pPr>
            <a:r>
              <a:rPr lang="en-US" sz="2000" dirty="0">
                <a:solidFill>
                  <a:srgbClr val="0070C0"/>
                </a:solidFill>
              </a:rPr>
              <a:t>Jonathan has heard about the OCR Level 3 Cambridge </a:t>
            </a:r>
            <a:r>
              <a:rPr lang="en-US" sz="2000" dirty="0" err="1">
                <a:solidFill>
                  <a:srgbClr val="0070C0"/>
                </a:solidFill>
              </a:rPr>
              <a:t>Technicals</a:t>
            </a:r>
            <a:r>
              <a:rPr lang="en-US" sz="2000" dirty="0">
                <a:solidFill>
                  <a:srgbClr val="0070C0"/>
                </a:solidFill>
              </a:rPr>
              <a:t> in Business course that you </a:t>
            </a:r>
            <a:r>
              <a:rPr lang="en-US" sz="2000" dirty="0" smtClean="0">
                <a:solidFill>
                  <a:srgbClr val="0070C0"/>
                </a:solidFill>
              </a:rPr>
              <a:t>are doing </a:t>
            </a:r>
            <a:r>
              <a:rPr lang="en-US" sz="2000" dirty="0">
                <a:solidFill>
                  <a:srgbClr val="0070C0"/>
                </a:solidFill>
              </a:rPr>
              <a:t>and has provided information to help you </a:t>
            </a:r>
            <a:r>
              <a:rPr lang="en-US" sz="2000">
                <a:solidFill>
                  <a:srgbClr val="0070C0"/>
                </a:solidFill>
              </a:rPr>
              <a:t>demonstrate </a:t>
            </a:r>
            <a:r>
              <a:rPr lang="en-US" sz="2000" smtClean="0">
                <a:solidFill>
                  <a:srgbClr val="0070C0"/>
                </a:solidFill>
              </a:rPr>
              <a:t>your </a:t>
            </a:r>
            <a:r>
              <a:rPr lang="en-US" sz="2000" dirty="0">
                <a:solidFill>
                  <a:srgbClr val="0070C0"/>
                </a:solidFill>
              </a:rPr>
              <a:t>understanding of </a:t>
            </a:r>
            <a:r>
              <a:rPr lang="en-US" sz="2000" dirty="0" smtClean="0">
                <a:solidFill>
                  <a:srgbClr val="0070C0"/>
                </a:solidFill>
              </a:rPr>
              <a:t>financial accounting</a:t>
            </a:r>
            <a:r>
              <a:rPr lang="en-US" sz="2000" dirty="0">
                <a:solidFill>
                  <a:srgbClr val="0070C0"/>
                </a:solidFill>
              </a:rPr>
              <a:t>. Jonathan has set out four tasks for you to complete.</a:t>
            </a: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P1.1 – </a:t>
            </a:r>
            <a:endParaRPr lang="en-US" sz="2600" dirty="0"/>
          </a:p>
        </p:txBody>
      </p:sp>
    </p:spTree>
    <p:extLst>
      <p:ext uri="{BB962C8B-B14F-4D97-AF65-F5344CB8AC3E}">
        <p14:creationId xmlns:p14="http://schemas.microsoft.com/office/powerpoint/2010/main" val="68002618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888497540"/>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909310"/>
          </a:xfrm>
          <a:prstGeom prst="rect">
            <a:avLst/>
          </a:prstGeom>
        </p:spPr>
        <p:txBody>
          <a:bodyPr wrap="square">
            <a:spAutoFit/>
          </a:bodyPr>
          <a:lstStyle/>
          <a:p>
            <a:pPr algn="ctr">
              <a:buClr>
                <a:srgbClr val="00B050"/>
              </a:buClr>
            </a:pPr>
            <a:r>
              <a:rPr lang="en-US" sz="1600" dirty="0" smtClean="0">
                <a:solidFill>
                  <a:srgbClr val="0070C0"/>
                </a:solidFill>
              </a:rPr>
              <a:t>“The accounting cycle i.e. the collective process of recording and processing the accounting events of a business.”</a:t>
            </a:r>
          </a:p>
          <a:p>
            <a:pPr marL="360363" indent="-360363">
              <a:buClr>
                <a:srgbClr val="00B050"/>
              </a:buClr>
              <a:buFont typeface="Wingdings 3" panose="05040102010807070707" pitchFamily="18" charset="2"/>
              <a:buChar char=""/>
            </a:pPr>
            <a:r>
              <a:rPr lang="en-US" sz="1600" dirty="0" smtClean="0"/>
              <a:t>The purpose of accounting is to accumulate and report on financial information about the performance, financial position, and cash flows of a business. This information is then used to reach decisions about how to manage the business, or invest in it, or lend money to it.</a:t>
            </a:r>
          </a:p>
          <a:p>
            <a:pPr marL="360363" indent="-360363">
              <a:buClr>
                <a:srgbClr val="00B050"/>
              </a:buClr>
              <a:buFont typeface="Wingdings 3" panose="05040102010807070707" pitchFamily="18" charset="2"/>
              <a:buChar char=""/>
            </a:pPr>
            <a:r>
              <a:rPr lang="en-US" sz="1600" dirty="0" smtClean="0"/>
              <a:t>This </a:t>
            </a:r>
            <a:r>
              <a:rPr lang="en-US" sz="1600" dirty="0"/>
              <a:t>information is accumulated in accounting records with accounting transactions, which are recorded either through such </a:t>
            </a:r>
            <a:r>
              <a:rPr lang="en-US" sz="1600" dirty="0" smtClean="0"/>
              <a:t>standardised </a:t>
            </a:r>
            <a:r>
              <a:rPr lang="en-US" sz="1600" dirty="0"/>
              <a:t>business transactions as customer invoicing or supplier invoices, or through more </a:t>
            </a:r>
            <a:r>
              <a:rPr lang="en-US" sz="1600" dirty="0" smtClean="0"/>
              <a:t>specialised </a:t>
            </a:r>
            <a:r>
              <a:rPr lang="en-US" sz="1600" dirty="0"/>
              <a:t>transactions, known as journal entries</a:t>
            </a:r>
            <a:r>
              <a:rPr lang="en-US" sz="1600" dirty="0" smtClean="0"/>
              <a:t>.</a:t>
            </a:r>
            <a:endParaRPr lang="en-US" sz="1600" dirty="0"/>
          </a:p>
          <a:p>
            <a:pPr marL="360363" indent="-360363">
              <a:buClr>
                <a:srgbClr val="00B050"/>
              </a:buClr>
              <a:buFont typeface="Wingdings 3" panose="05040102010807070707" pitchFamily="18" charset="2"/>
              <a:buChar char=""/>
            </a:pPr>
            <a:r>
              <a:rPr lang="en-US" sz="1600" dirty="0"/>
              <a:t>Once this financial information has been stored in the accounting records, it is usually compiled into financial statements, which include the following documents:</a:t>
            </a:r>
          </a:p>
          <a:p>
            <a:pPr marL="631825" indent="-271463">
              <a:buClr>
                <a:srgbClr val="00B050"/>
              </a:buClr>
              <a:buFont typeface="Arial" panose="020B0604020202020204" pitchFamily="34" charset="0"/>
              <a:buChar char="•"/>
            </a:pPr>
            <a:r>
              <a:rPr lang="en-US" sz="1600" dirty="0" smtClean="0"/>
              <a:t>Income </a:t>
            </a:r>
            <a:r>
              <a:rPr lang="en-US" sz="1600" dirty="0"/>
              <a:t>statement</a:t>
            </a:r>
          </a:p>
          <a:p>
            <a:pPr marL="631825" indent="-271463">
              <a:buClr>
                <a:srgbClr val="00B050"/>
              </a:buClr>
              <a:buFont typeface="Arial" panose="020B0604020202020204" pitchFamily="34" charset="0"/>
              <a:buChar char="•"/>
            </a:pPr>
            <a:r>
              <a:rPr lang="en-US" sz="1600" dirty="0"/>
              <a:t>Balance sheet</a:t>
            </a:r>
          </a:p>
          <a:p>
            <a:pPr marL="631825" indent="-271463">
              <a:buClr>
                <a:srgbClr val="00B050"/>
              </a:buClr>
              <a:buFont typeface="Arial" panose="020B0604020202020204" pitchFamily="34" charset="0"/>
              <a:buChar char="•"/>
            </a:pPr>
            <a:r>
              <a:rPr lang="en-US" sz="1600" dirty="0"/>
              <a:t>Statement of cash flows</a:t>
            </a:r>
          </a:p>
          <a:p>
            <a:pPr marL="631825" indent="-271463">
              <a:buClr>
                <a:srgbClr val="00B050"/>
              </a:buClr>
              <a:buFont typeface="Arial" panose="020B0604020202020204" pitchFamily="34" charset="0"/>
              <a:buChar char="•"/>
            </a:pPr>
            <a:r>
              <a:rPr lang="en-US" sz="1600" dirty="0"/>
              <a:t>Statement of retained earnings</a:t>
            </a:r>
          </a:p>
          <a:p>
            <a:pPr marL="631825" indent="-271463">
              <a:buClr>
                <a:srgbClr val="00B050"/>
              </a:buClr>
              <a:buFont typeface="Arial" panose="020B0604020202020204" pitchFamily="34" charset="0"/>
              <a:buChar char="•"/>
            </a:pPr>
            <a:r>
              <a:rPr lang="en-US" sz="1600" dirty="0"/>
              <a:t>Disclosures that accompany the financial statements</a:t>
            </a:r>
          </a:p>
          <a:p>
            <a:pPr marL="360363" indent="-360363">
              <a:buClr>
                <a:srgbClr val="00B050"/>
              </a:buClr>
              <a:buFont typeface="Wingdings 3" panose="05040102010807070707" pitchFamily="18" charset="2"/>
              <a:buChar char=""/>
            </a:pPr>
            <a:r>
              <a:rPr lang="en-US" sz="1600" dirty="0" smtClean="0"/>
              <a:t>The </a:t>
            </a:r>
            <a:r>
              <a:rPr lang="en-US" sz="1600" dirty="0"/>
              <a:t>accountant may generate additional reports for special purposes, such as determining the profit on sale of a product, or the revenues generated from a particular sales </a:t>
            </a:r>
            <a:r>
              <a:rPr lang="en-US" sz="1600" dirty="0" smtClean="0"/>
              <a:t>area.</a:t>
            </a:r>
            <a:endParaRPr lang="en-US" sz="1600" dirty="0"/>
          </a:p>
          <a:p>
            <a:pPr marL="360363" indent="-360363">
              <a:buClr>
                <a:srgbClr val="00B050"/>
              </a:buClr>
              <a:buFont typeface="Wingdings 3" panose="05040102010807070707" pitchFamily="18" charset="2"/>
              <a:buChar char=""/>
            </a:pPr>
            <a:r>
              <a:rPr lang="en-US" sz="1600" dirty="0" smtClean="0"/>
              <a:t>Thus</a:t>
            </a:r>
            <a:r>
              <a:rPr lang="en-US" sz="1600" dirty="0"/>
              <a:t>, the purpose of accounting centers on the collection and subsequent reporting of financial information</a:t>
            </a:r>
            <a:r>
              <a:rPr lang="en-US" sz="1600" dirty="0" smtClean="0"/>
              <a:t>.</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P1.1  - The Purposes </a:t>
            </a:r>
            <a:r>
              <a:rPr lang="en-US" sz="3200" dirty="0"/>
              <a:t>of </a:t>
            </a:r>
            <a:r>
              <a:rPr lang="en-US" sz="3200" dirty="0" smtClean="0"/>
              <a:t>Accounting</a:t>
            </a:r>
            <a:endParaRPr lang="en-US" sz="3200" dirty="0"/>
          </a:p>
        </p:txBody>
      </p:sp>
    </p:spTree>
    <p:extLst>
      <p:ext uri="{BB962C8B-B14F-4D97-AF65-F5344CB8AC3E}">
        <p14:creationId xmlns:p14="http://schemas.microsoft.com/office/powerpoint/2010/main" val="1640573520"/>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56612</TotalTime>
  <Words>5693</Words>
  <Application>Microsoft Office PowerPoint</Application>
  <PresentationFormat>On-screen Show (4:3)</PresentationFormat>
  <Paragraphs>410</Paragraphs>
  <Slides>25</Slides>
  <Notes>25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Assessment Criteria</vt:lpstr>
      <vt:lpstr>P1.1 – </vt:lpstr>
      <vt:lpstr>P1.1  - The Purposes of Accounting</vt:lpstr>
      <vt:lpstr>P1.1  - The Purposes of Accounting</vt:lpstr>
      <vt:lpstr>P1.1  - The Purposes of Accounting</vt:lpstr>
      <vt:lpstr>P1.1  - The Purposes of Accounting</vt:lpstr>
      <vt:lpstr>P1.2  - The Purposes of Accounting</vt:lpstr>
      <vt:lpstr>P1.2  - The Purposes of Accounting</vt:lpstr>
      <vt:lpstr>P2.1  - Users of Accounting Information</vt:lpstr>
      <vt:lpstr>P2.1  - Users of Accounting Information</vt:lpstr>
      <vt:lpstr>P2.2  - Accounting Requirements if Types of Business</vt:lpstr>
      <vt:lpstr>P2.2  - Accounting Requirements if Types of Business</vt:lpstr>
      <vt:lpstr>P2.2  - Accounting Requirements if Types of Business</vt:lpstr>
      <vt:lpstr>P2.2  - Accounting Requirements if Types of Business</vt:lpstr>
      <vt:lpstr>P2.2  - Accounting Requirements if Types of Business</vt:lpstr>
      <vt:lpstr>P2.2  - Accounting Requirements if Types of Business</vt:lpstr>
      <vt:lpstr>D1.1  - Accounting Concepts and Policies </vt:lpstr>
      <vt:lpstr>P2.3  - The Purposes of Accounting</vt:lpstr>
      <vt:lpstr>P1.1 – </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Understand Why Businesses Keep Accurate Accounts</dc:title>
  <dc:subject>eBusiness</dc:subject>
  <dc:creator>Enderoth</dc:creator>
  <cp:lastModifiedBy>Stephen Rafferty</cp:lastModifiedBy>
  <cp:revision>1726</cp:revision>
  <cp:lastPrinted>2014-01-22T18:25:48Z</cp:lastPrinted>
  <dcterms:created xsi:type="dcterms:W3CDTF">2008-03-12T11:01:44Z</dcterms:created>
  <dcterms:modified xsi:type="dcterms:W3CDTF">2017-07-20T09:42:39Z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